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30"/>
  </p:notesMasterIdLst>
  <p:handoutMasterIdLst>
    <p:handoutMasterId r:id="rId31"/>
  </p:handoutMasterIdLst>
  <p:sldIdLst>
    <p:sldId id="257" r:id="rId2"/>
    <p:sldId id="284"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88">
          <p15:clr>
            <a:srgbClr val="A4A3A4"/>
          </p15:clr>
        </p15:guide>
        <p15:guide id="3" pos="254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8"/>
        <p:guide pos="5488"/>
        <p:guide pos="2549"/>
        <p:guide pos="245"/>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E6E8F0EE-6101-AB4B-BB5A-19E9E97117EE}" type="slidenum">
              <a:rPr lang="en-US" sz="1000">
                <a:solidFill>
                  <a:schemeClr val="tx1"/>
                </a:solidFill>
                <a:latin typeface="Times New Roman" charset="0"/>
              </a:rPr>
              <a:pPr/>
              <a:t>1</a:t>
            </a:fld>
            <a:endParaRPr lang="en-US" sz="1000">
              <a:solidFill>
                <a:schemeClr val="tx1"/>
              </a:solidFill>
              <a:latin typeface="Times New Roman" charset="0"/>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2284227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7117ED7A-81D0-8D4F-A31A-E3321A33C35D}" type="slidenum">
              <a:rPr lang="en-US" sz="1000">
                <a:solidFill>
                  <a:schemeClr val="tx1"/>
                </a:solidFill>
                <a:latin typeface="Times New Roman" charset="0"/>
              </a:rPr>
              <a:pPr/>
              <a:t>11</a:t>
            </a:fld>
            <a:endParaRPr lang="en-US" sz="1000">
              <a:solidFill>
                <a:schemeClr val="tx1"/>
              </a:solidFill>
              <a:latin typeface="Times New Roman"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solidFill>
                  <a:srgbClr val="FF0000"/>
                </a:solidFill>
              </a:rPr>
              <a:t>Proceed</a:t>
            </a:r>
            <a:r>
              <a:rPr lang="en-US"/>
              <a:t> very quickly through this slide since we will spend a lot of time later in the presentation discussing overall, near-term, individual, and consolidated plans. Just make the points that the TSP launch is the mechanism for</a:t>
            </a:r>
          </a:p>
          <a:p>
            <a:pPr eaLnBrk="1" hangingPunct="1">
              <a:buFontTx/>
              <a:buChar char="•"/>
            </a:pPr>
            <a:r>
              <a:rPr lang="en-US"/>
              <a:t>developing the team plan</a:t>
            </a:r>
          </a:p>
          <a:p>
            <a:pPr eaLnBrk="1" hangingPunct="1">
              <a:buFontTx/>
              <a:buChar char="•"/>
            </a:pPr>
            <a:r>
              <a:rPr lang="en-US"/>
              <a:t>negotiating the team commitments with management</a:t>
            </a:r>
          </a:p>
          <a:p>
            <a:pPr eaLnBrk="1" hangingPunct="1">
              <a:buFontTx/>
              <a:buChar char="•"/>
            </a:pPr>
            <a:r>
              <a:rPr lang="en-US"/>
              <a:t>building the team</a:t>
            </a:r>
          </a:p>
          <a:p>
            <a:pPr eaLnBrk="1" hangingPunct="1">
              <a:buFontTx/>
              <a:buChar char="•"/>
            </a:pPr>
            <a:endParaRPr lang="en-US"/>
          </a:p>
          <a:p>
            <a:pPr eaLnBrk="1" hangingPunct="1"/>
            <a:r>
              <a:rPr lang="en-US"/>
              <a:t>Also note that</a:t>
            </a:r>
          </a:p>
          <a:p>
            <a:pPr eaLnBrk="1" hangingPunct="1">
              <a:buFontTx/>
              <a:buChar char="•"/>
            </a:pPr>
            <a:r>
              <a:rPr lang="en-US"/>
              <a:t>The TSP launch is a three- to four-day workshop used to kick off each project</a:t>
            </a:r>
            <a:br>
              <a:rPr lang="en-US"/>
            </a:br>
            <a:r>
              <a:rPr lang="en-US"/>
              <a:t>  phase.</a:t>
            </a:r>
          </a:p>
          <a:p>
            <a:pPr eaLnBrk="1" hangingPunct="1">
              <a:buFontTx/>
              <a:buChar char="•"/>
            </a:pPr>
            <a:r>
              <a:rPr lang="en-US"/>
              <a:t>The team leader and all team members participate.</a:t>
            </a:r>
          </a:p>
          <a:p>
            <a:pPr eaLnBrk="1" hangingPunct="1">
              <a:buFontTx/>
              <a:buChar char="•"/>
            </a:pPr>
            <a:r>
              <a:rPr lang="en-US"/>
              <a:t>The launch workshop is considered to be part of the project work.</a:t>
            </a:r>
          </a:p>
          <a:p>
            <a:pPr eaLnBrk="1" hangingPunct="1">
              <a:buFontTx/>
              <a:buChar char="•"/>
            </a:pPr>
            <a:r>
              <a:rPr lang="en-US"/>
              <a:t>The launch workshops are planned and tracked</a:t>
            </a:r>
          </a:p>
        </p:txBody>
      </p:sp>
    </p:spTree>
    <p:extLst>
      <p:ext uri="{BB962C8B-B14F-4D97-AF65-F5344CB8AC3E}">
        <p14:creationId xmlns:p14="http://schemas.microsoft.com/office/powerpoint/2010/main" val="20396679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396E6932-BE0A-694B-A295-A3FAB61C1559}" type="slidenum">
              <a:rPr lang="en-US" sz="1000">
                <a:solidFill>
                  <a:schemeClr val="tx1"/>
                </a:solidFill>
                <a:latin typeface="Times New Roman" charset="0"/>
              </a:rPr>
              <a:pPr/>
              <a:t>12</a:t>
            </a:fld>
            <a:endParaRPr lang="en-US" sz="1000">
              <a:solidFill>
                <a:schemeClr val="tx1"/>
              </a:solidFill>
              <a:latin typeface="Times New Roman"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5326755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199C13D3-6207-B749-B3E6-CE62AB9D827C}" type="slidenum">
              <a:rPr lang="en-US" sz="1000">
                <a:solidFill>
                  <a:schemeClr val="tx1"/>
                </a:solidFill>
                <a:latin typeface="Times New Roman" charset="0"/>
              </a:rPr>
              <a:pPr/>
              <a:t>13</a:t>
            </a:fld>
            <a:endParaRPr lang="en-US" sz="1000">
              <a:solidFill>
                <a:schemeClr val="tx1"/>
              </a:solidFill>
              <a:latin typeface="Times New Roman"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30856388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6CEDBAC8-5702-AB4C-BA44-DA07CEEB966D}" type="slidenum">
              <a:rPr lang="en-US" sz="1000">
                <a:solidFill>
                  <a:schemeClr val="tx1"/>
                </a:solidFill>
                <a:latin typeface="Times New Roman" charset="0"/>
              </a:rPr>
              <a:pPr/>
              <a:t>14</a:t>
            </a:fld>
            <a:endParaRPr lang="en-US" sz="1000">
              <a:solidFill>
                <a:schemeClr val="tx1"/>
              </a:solidFill>
              <a:latin typeface="Times New Roman"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solidFill>
                  <a:srgbClr val="FF0000"/>
                </a:solidFill>
              </a:rPr>
              <a:t>Illustrate</a:t>
            </a:r>
            <a:r>
              <a:rPr lang="en-US"/>
              <a:t> this quickly on a white board as </a:t>
            </a:r>
            <a:r>
              <a:rPr lang="en-US">
                <a:solidFill>
                  <a:srgbClr val="FF0000"/>
                </a:solidFill>
              </a:rPr>
              <a:t>you</a:t>
            </a:r>
            <a:r>
              <a:rPr lang="en-US"/>
              <a:t> explain</a:t>
            </a:r>
            <a:r>
              <a:rPr lang="en-US">
                <a:solidFill>
                  <a:srgbClr val="FF0000"/>
                </a:solidFill>
              </a:rPr>
              <a:t> </a:t>
            </a:r>
            <a:r>
              <a:rPr lang="en-US"/>
              <a:t>the steps.  This is the overall concept.  We</a:t>
            </a:r>
            <a:r>
              <a:rPr lang="ja-JP" altLang="en-US"/>
              <a:t>’</a:t>
            </a:r>
            <a:r>
              <a:rPr lang="en-US"/>
              <a:t>ll fill in the details with the remaining slides.</a:t>
            </a:r>
          </a:p>
          <a:p>
            <a:pPr eaLnBrk="1" hangingPunct="1"/>
            <a:endParaRPr lang="en-US"/>
          </a:p>
        </p:txBody>
      </p:sp>
    </p:spTree>
    <p:extLst>
      <p:ext uri="{BB962C8B-B14F-4D97-AF65-F5344CB8AC3E}">
        <p14:creationId xmlns:p14="http://schemas.microsoft.com/office/powerpoint/2010/main" val="6577427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CF8FC246-66B4-4140-B77D-66518EA5F43A}" type="slidenum">
              <a:rPr lang="en-US" sz="1000">
                <a:solidFill>
                  <a:schemeClr val="tx1"/>
                </a:solidFill>
                <a:latin typeface="Times New Roman" charset="0"/>
              </a:rPr>
              <a:pPr/>
              <a:t>15</a:t>
            </a:fld>
            <a:endParaRPr lang="en-US" sz="1000">
              <a:solidFill>
                <a:schemeClr val="tx1"/>
              </a:solidFill>
              <a:latin typeface="Times New Roman"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solidFill>
                  <a:srgbClr val="FF0000"/>
                </a:solidFill>
              </a:rPr>
              <a:t>You may</a:t>
            </a:r>
            <a:r>
              <a:rPr lang="en-US"/>
              <a:t> want to talk here about why detailed planning for the whole plan doesn</a:t>
            </a:r>
            <a:r>
              <a:rPr lang="ja-JP" altLang="en-US"/>
              <a:t>’</a:t>
            </a:r>
            <a:r>
              <a:rPr lang="en-US"/>
              <a:t>t make sense. Ask the class why and talk about how much plans change and the reasons why they change: You learn more about the project; you come up with better designs; the requirements change, and so on. </a:t>
            </a:r>
            <a:r>
              <a:rPr lang="en-US">
                <a:solidFill>
                  <a:srgbClr val="FF0000"/>
                </a:solidFill>
              </a:rPr>
              <a:t>Emphasize</a:t>
            </a:r>
            <a:r>
              <a:rPr lang="en-US"/>
              <a:t> that the plan detail will change but not necessarily the commitment.</a:t>
            </a:r>
          </a:p>
        </p:txBody>
      </p:sp>
    </p:spTree>
    <p:extLst>
      <p:ext uri="{BB962C8B-B14F-4D97-AF65-F5344CB8AC3E}">
        <p14:creationId xmlns:p14="http://schemas.microsoft.com/office/powerpoint/2010/main" val="38426125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9E5F248C-C7E9-C146-B9D4-E4CB2839DBE1}" type="slidenum">
              <a:rPr lang="en-US" sz="1000">
                <a:solidFill>
                  <a:schemeClr val="tx1"/>
                </a:solidFill>
                <a:latin typeface="Times New Roman" charset="0"/>
              </a:rPr>
              <a:pPr/>
              <a:t>16</a:t>
            </a:fld>
            <a:endParaRPr lang="en-US" sz="1000">
              <a:solidFill>
                <a:schemeClr val="tx1"/>
              </a:solidFill>
              <a:latin typeface="Times New Roman"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3681956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A351E6C1-ED1C-864D-A7EB-FC7F1E1520AE}" type="slidenum">
              <a:rPr lang="en-US" sz="1000">
                <a:solidFill>
                  <a:schemeClr val="tx1"/>
                </a:solidFill>
                <a:latin typeface="Times New Roman" charset="0"/>
              </a:rPr>
              <a:pPr/>
              <a:t>17</a:t>
            </a:fld>
            <a:endParaRPr lang="en-US" sz="1000">
              <a:solidFill>
                <a:schemeClr val="tx1"/>
              </a:solidFill>
              <a:latin typeface="Times New Roman"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4574918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29988D8B-B69F-8E45-B746-98CED4813E9D}" type="slidenum">
              <a:rPr lang="en-US" sz="1000">
                <a:solidFill>
                  <a:schemeClr val="tx1"/>
                </a:solidFill>
                <a:latin typeface="Times New Roman" charset="0"/>
              </a:rPr>
              <a:pPr/>
              <a:t>18</a:t>
            </a:fld>
            <a:endParaRPr lang="en-US" sz="1000">
              <a:solidFill>
                <a:schemeClr val="tx1"/>
              </a:solidFill>
              <a:latin typeface="Times New Roman"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The plan helps the team to understand when defects will be injected and removed and can help the team to understand the product</a:t>
            </a:r>
            <a:r>
              <a:rPr lang="ja-JP" altLang="en-US"/>
              <a:t>’</a:t>
            </a:r>
            <a:r>
              <a:rPr lang="en-US"/>
              <a:t>s quality status.</a:t>
            </a:r>
          </a:p>
          <a:p>
            <a:pPr eaLnBrk="1" hangingPunct="1"/>
            <a:endParaRPr lang="en-US"/>
          </a:p>
        </p:txBody>
      </p:sp>
    </p:spTree>
    <p:extLst>
      <p:ext uri="{BB962C8B-B14F-4D97-AF65-F5344CB8AC3E}">
        <p14:creationId xmlns:p14="http://schemas.microsoft.com/office/powerpoint/2010/main" val="1609217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0609ABDD-D379-414C-A95B-C7DEA3DC9698}" type="slidenum">
              <a:rPr lang="en-US" sz="1000">
                <a:solidFill>
                  <a:schemeClr val="tx1"/>
                </a:solidFill>
                <a:latin typeface="Times New Roman" charset="0"/>
              </a:rPr>
              <a:pPr/>
              <a:t>19</a:t>
            </a:fld>
            <a:endParaRPr lang="en-US" sz="1000">
              <a:solidFill>
                <a:schemeClr val="tx1"/>
              </a:solidFill>
              <a:latin typeface="Times New Roman"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0119265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551CE253-704A-BA49-B3DB-8D278ACC85E4}" type="slidenum">
              <a:rPr lang="en-US" sz="1000">
                <a:solidFill>
                  <a:schemeClr val="tx1"/>
                </a:solidFill>
                <a:latin typeface="Times New Roman" charset="0"/>
              </a:rPr>
              <a:pPr/>
              <a:t>20</a:t>
            </a:fld>
            <a:endParaRPr lang="en-US" sz="1000">
              <a:solidFill>
                <a:schemeClr val="tx1"/>
              </a:solidFill>
              <a:latin typeface="Times New Roman"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710582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345009DB-7948-B643-B9D9-CDA199C0B026}" type="slidenum">
              <a:rPr lang="en-US" sz="1000">
                <a:solidFill>
                  <a:schemeClr val="tx1"/>
                </a:solidFill>
                <a:latin typeface="Times New Roman" charset="0"/>
              </a:rPr>
              <a:pPr/>
              <a:t>3</a:t>
            </a:fld>
            <a:endParaRPr lang="en-US" sz="1000">
              <a:solidFill>
                <a:schemeClr val="tx1"/>
              </a:solidFill>
              <a:latin typeface="Times New Roman" charset="0"/>
            </a:endParaRPr>
          </a:p>
        </p:txBody>
      </p:sp>
      <p:sp>
        <p:nvSpPr>
          <p:cNvPr id="34819" name="Rectangle 2"/>
          <p:cNvSpPr>
            <a:spLocks noGrp="1" noRot="1" noChangeAspect="1" noChangeArrowheads="1" noTextEdit="1"/>
          </p:cNvSpPr>
          <p:nvPr>
            <p:ph type="sldImg"/>
          </p:nvPr>
        </p:nvSpPr>
        <p:spPr>
          <a:xfrm>
            <a:off x="1268413" y="725488"/>
            <a:ext cx="4783137" cy="3587750"/>
          </a:xfrm>
          <a:ln/>
        </p:spPr>
      </p:sp>
      <p:sp>
        <p:nvSpPr>
          <p:cNvPr id="34820" name="Rectangle 3"/>
          <p:cNvSpPr>
            <a:spLocks noGrp="1" noChangeArrowheads="1"/>
          </p:cNvSpPr>
          <p:nvPr>
            <p:ph type="body" idx="1"/>
          </p:nvPr>
        </p:nvSpPr>
        <p:spPr>
          <a:xfrm>
            <a:off x="976467" y="5144732"/>
            <a:ext cx="5362266" cy="3735351"/>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3229" tIns="46614" rIns="93229" bIns="46614"/>
          <a:lstStyle/>
          <a:p>
            <a:pPr eaLnBrk="1" hangingPunct="1"/>
            <a:endParaRPr lang="en-US"/>
          </a:p>
        </p:txBody>
      </p:sp>
    </p:spTree>
    <p:extLst>
      <p:ext uri="{BB962C8B-B14F-4D97-AF65-F5344CB8AC3E}">
        <p14:creationId xmlns:p14="http://schemas.microsoft.com/office/powerpoint/2010/main" val="20610210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99F352CF-1A7B-C040-BEFA-359F498D0427}" type="slidenum">
              <a:rPr lang="en-US" sz="1000">
                <a:solidFill>
                  <a:schemeClr val="tx1"/>
                </a:solidFill>
                <a:latin typeface="Times New Roman" charset="0"/>
              </a:rPr>
              <a:pPr/>
              <a:t>21</a:t>
            </a:fld>
            <a:endParaRPr lang="en-US" sz="1000">
              <a:solidFill>
                <a:schemeClr val="tx1"/>
              </a:solidFill>
              <a:latin typeface="Times New Roman" charset="0"/>
            </a:endParaRPr>
          </a:p>
        </p:txBody>
      </p:sp>
      <p:sp>
        <p:nvSpPr>
          <p:cNvPr id="53251" name="Rectangle 2"/>
          <p:cNvSpPr>
            <a:spLocks noGrp="1" noRot="1" noChangeAspect="1" noChangeArrowheads="1" noTextEdit="1"/>
          </p:cNvSpPr>
          <p:nvPr>
            <p:ph type="sldImg"/>
          </p:nvPr>
        </p:nvSpPr>
        <p:spPr>
          <a:xfrm>
            <a:off x="2079625" y="628650"/>
            <a:ext cx="2924175" cy="2193925"/>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15594433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216CA49C-6ACA-0B4A-AF03-D0A60652A7A2}" type="slidenum">
              <a:rPr lang="en-US" sz="1000">
                <a:solidFill>
                  <a:schemeClr val="tx1"/>
                </a:solidFill>
                <a:latin typeface="Times New Roman" charset="0"/>
              </a:rPr>
              <a:pPr/>
              <a:t>22</a:t>
            </a:fld>
            <a:endParaRPr lang="en-US" sz="1000">
              <a:solidFill>
                <a:schemeClr val="tx1"/>
              </a:solidFill>
              <a:latin typeface="Times New Roman" charset="0"/>
            </a:endParaRPr>
          </a:p>
        </p:txBody>
      </p:sp>
      <p:sp>
        <p:nvSpPr>
          <p:cNvPr id="54275" name="Rectangle 2"/>
          <p:cNvSpPr>
            <a:spLocks noGrp="1" noChangeArrowheads="1"/>
          </p:cNvSpPr>
          <p:nvPr>
            <p:ph type="body" idx="1"/>
          </p:nvPr>
        </p:nvSpPr>
        <p:spPr>
          <a:xfrm>
            <a:off x="959861" y="4467967"/>
            <a:ext cx="5367247" cy="4321772"/>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6203" tIns="48101" rIns="96203" bIns="48101"/>
          <a:lstStyle/>
          <a:p>
            <a:pPr defTabSz="825183"/>
            <a:r>
              <a:rPr lang="en-US"/>
              <a:t>Since TSP was first introduced in 1997, many TSP projects have been launched.</a:t>
            </a:r>
          </a:p>
          <a:p>
            <a:pPr defTabSz="825183">
              <a:buFontTx/>
              <a:buChar char="•"/>
            </a:pPr>
            <a:r>
              <a:rPr lang="en-US"/>
              <a:t>Project </a:t>
            </a:r>
            <a:r>
              <a:rPr lang="en-US">
                <a:solidFill>
                  <a:srgbClr val="FF0000"/>
                </a:solidFill>
              </a:rPr>
              <a:t>team</a:t>
            </a:r>
            <a:r>
              <a:rPr lang="en-US"/>
              <a:t> size has ranged from 2 to over 50 team members.</a:t>
            </a:r>
          </a:p>
          <a:p>
            <a:pPr defTabSz="825183">
              <a:buFontTx/>
              <a:buChar char="•"/>
            </a:pPr>
            <a:r>
              <a:rPr lang="en-US"/>
              <a:t>Products have included embedded systems, real-time controllers, and</a:t>
            </a:r>
            <a:br>
              <a:rPr lang="en-US"/>
            </a:br>
            <a:r>
              <a:rPr lang="en-US"/>
              <a:t>  commercial applications.</a:t>
            </a:r>
          </a:p>
          <a:p>
            <a:pPr defTabSz="825183">
              <a:buFontTx/>
              <a:buChar char="•"/>
            </a:pPr>
            <a:r>
              <a:rPr lang="en-US"/>
              <a:t>Program size has ranged from a few hundred A&amp;M LOC to nearly half a million</a:t>
            </a:r>
            <a:br>
              <a:rPr lang="en-US"/>
            </a:br>
            <a:r>
              <a:rPr lang="en-US"/>
              <a:t> A&amp;M LOC.</a:t>
            </a:r>
          </a:p>
          <a:p>
            <a:pPr defTabSz="825183">
              <a:lnSpc>
                <a:spcPct val="90000"/>
              </a:lnSpc>
            </a:pPr>
            <a:endParaRPr lang="en-US" sz="2000" b="1"/>
          </a:p>
        </p:txBody>
      </p:sp>
      <p:sp>
        <p:nvSpPr>
          <p:cNvPr id="54276" name="Rectangle 3"/>
          <p:cNvSpPr>
            <a:spLocks noGrp="1" noRot="1" noChangeAspect="1" noChangeArrowheads="1" noTextEdit="1"/>
          </p:cNvSpPr>
          <p:nvPr>
            <p:ph type="sldImg"/>
          </p:nvPr>
        </p:nvSpPr>
        <p:spPr>
          <a:xfrm>
            <a:off x="1262063" y="727075"/>
            <a:ext cx="4783137" cy="3586163"/>
          </a:xfrm>
          <a:ln cap="flat"/>
        </p:spPr>
      </p:sp>
    </p:spTree>
    <p:extLst>
      <p:ext uri="{BB962C8B-B14F-4D97-AF65-F5344CB8AC3E}">
        <p14:creationId xmlns:p14="http://schemas.microsoft.com/office/powerpoint/2010/main" val="430164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56FA84F8-0B2F-AC49-AA4E-78A7A4C5A96F}" type="slidenum">
              <a:rPr lang="en-US" sz="1000">
                <a:solidFill>
                  <a:schemeClr val="tx1"/>
                </a:solidFill>
                <a:latin typeface="Times New Roman" charset="0"/>
              </a:rPr>
              <a:pPr/>
              <a:t>23</a:t>
            </a:fld>
            <a:endParaRPr lang="en-US" sz="1000">
              <a:solidFill>
                <a:schemeClr val="tx1"/>
              </a:solidFill>
              <a:latin typeface="Times New Roman" charset="0"/>
            </a:endParaRPr>
          </a:p>
        </p:txBody>
      </p:sp>
      <p:sp>
        <p:nvSpPr>
          <p:cNvPr id="55299" name="Rectangle 2"/>
          <p:cNvSpPr>
            <a:spLocks noGrp="1" noRot="1" noChangeAspect="1" noChangeArrowheads="1" noTextEdit="1"/>
          </p:cNvSpPr>
          <p:nvPr>
            <p:ph type="sldImg"/>
          </p:nvPr>
        </p:nvSpPr>
        <p:spPr>
          <a:xfrm>
            <a:off x="1268413" y="728663"/>
            <a:ext cx="4778375" cy="3584575"/>
          </a:xfrm>
          <a:ln/>
        </p:spPr>
      </p:sp>
      <p:sp>
        <p:nvSpPr>
          <p:cNvPr id="55300" name="Rectangle 3"/>
          <p:cNvSpPr>
            <a:spLocks noGrp="1" noChangeArrowheads="1"/>
          </p:cNvSpPr>
          <p:nvPr>
            <p:ph type="body" idx="1"/>
          </p:nvPr>
        </p:nvSpPr>
        <p:spPr>
          <a:xfrm>
            <a:off x="973146" y="4558312"/>
            <a:ext cx="5368909" cy="4320129"/>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Our research indicates that TSP has the potential to substantially reduce the journey to high maturity.</a:t>
            </a:r>
          </a:p>
          <a:p>
            <a:pPr eaLnBrk="1" hangingPunct="1"/>
            <a:endParaRPr lang="en-US"/>
          </a:p>
          <a:p>
            <a:pPr eaLnBrk="1" hangingPunct="1"/>
            <a:r>
              <a:rPr lang="en-US"/>
              <a:t>One organization, NAVAIR AV-8B</a:t>
            </a:r>
          </a:p>
          <a:p>
            <a:pPr lvl="1" eaLnBrk="1" hangingPunct="1"/>
            <a:r>
              <a:rPr lang="en-US"/>
              <a:t>adopted the TSP</a:t>
            </a:r>
          </a:p>
          <a:p>
            <a:pPr lvl="1" eaLnBrk="1" hangingPunct="1"/>
            <a:r>
              <a:rPr lang="en-US"/>
              <a:t>moved from ML1 to ML4 in 30 months</a:t>
            </a:r>
          </a:p>
          <a:p>
            <a:pPr lvl="1" eaLnBrk="1" hangingPunct="1"/>
            <a:r>
              <a:rPr lang="en-US"/>
              <a:t/>
            </a:r>
            <a:br>
              <a:rPr lang="en-US"/>
            </a:br>
            <a:r>
              <a:rPr lang="en-US">
                <a:solidFill>
                  <a:srgbClr val="FF0000"/>
                </a:solidFill>
              </a:rPr>
              <a:t>The</a:t>
            </a:r>
            <a:r>
              <a:rPr lang="en-US"/>
              <a:t> SEI reported average is six years.</a:t>
            </a:r>
          </a:p>
          <a:p>
            <a:pPr eaLnBrk="1" hangingPunct="1"/>
            <a:endParaRPr lang="en-US"/>
          </a:p>
        </p:txBody>
      </p:sp>
    </p:spTree>
    <p:extLst>
      <p:ext uri="{BB962C8B-B14F-4D97-AF65-F5344CB8AC3E}">
        <p14:creationId xmlns:p14="http://schemas.microsoft.com/office/powerpoint/2010/main" val="128360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FA8BB121-00FF-4545-B9DA-469F22456800}" type="slidenum">
              <a:rPr lang="en-US" sz="1000">
                <a:solidFill>
                  <a:schemeClr val="tx1"/>
                </a:solidFill>
                <a:latin typeface="Times New Roman" charset="0"/>
              </a:rPr>
              <a:pPr/>
              <a:t>24</a:t>
            </a:fld>
            <a:endParaRPr lang="en-US" sz="1000">
              <a:solidFill>
                <a:schemeClr val="tx1"/>
              </a:solidFill>
              <a:latin typeface="Times New Roman" charset="0"/>
            </a:endParaRPr>
          </a:p>
        </p:txBody>
      </p:sp>
      <p:sp>
        <p:nvSpPr>
          <p:cNvPr id="56323" name="Rectangle 2"/>
          <p:cNvSpPr>
            <a:spLocks noGrp="1" noRot="1" noChangeAspect="1" noChangeArrowheads="1" noTextEdit="1"/>
          </p:cNvSpPr>
          <p:nvPr>
            <p:ph type="sldImg"/>
          </p:nvPr>
        </p:nvSpPr>
        <p:spPr>
          <a:xfrm>
            <a:off x="2084388" y="625475"/>
            <a:ext cx="2927350" cy="2195513"/>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24865534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49AF8529-F995-B24F-82E4-132E870A1CAA}" type="slidenum">
              <a:rPr lang="en-US" sz="1000">
                <a:solidFill>
                  <a:schemeClr val="tx1"/>
                </a:solidFill>
                <a:latin typeface="Times New Roman" charset="0"/>
              </a:rPr>
              <a:pPr/>
              <a:t>25</a:t>
            </a:fld>
            <a:endParaRPr lang="en-US" sz="1000">
              <a:solidFill>
                <a:schemeClr val="tx1"/>
              </a:solidFill>
              <a:latin typeface="Times New Roman"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38498418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CBEC651D-3BC7-5F49-A77F-EFB0C1B316F9}" type="slidenum">
              <a:rPr lang="en-US" sz="1000">
                <a:solidFill>
                  <a:schemeClr val="tx1"/>
                </a:solidFill>
                <a:latin typeface="Times New Roman" charset="0"/>
              </a:rPr>
              <a:pPr/>
              <a:t>26</a:t>
            </a:fld>
            <a:endParaRPr lang="en-US" sz="1000">
              <a:solidFill>
                <a:schemeClr val="tx1"/>
              </a:solidFill>
              <a:latin typeface="Times New Roman" charset="0"/>
            </a:endParaRPr>
          </a:p>
        </p:txBody>
      </p:sp>
      <p:sp>
        <p:nvSpPr>
          <p:cNvPr id="58371" name="Rectangle 2"/>
          <p:cNvSpPr>
            <a:spLocks noGrp="1" noRot="1" noChangeAspect="1" noChangeArrowheads="1" noTextEdit="1"/>
          </p:cNvSpPr>
          <p:nvPr>
            <p:ph type="sldImg"/>
          </p:nvPr>
        </p:nvSpPr>
        <p:spPr>
          <a:xfrm>
            <a:off x="1270000" y="728663"/>
            <a:ext cx="4778375" cy="3582987"/>
          </a:xfrm>
          <a:ln/>
        </p:spPr>
      </p:sp>
      <p:sp>
        <p:nvSpPr>
          <p:cNvPr id="58372" name="Rectangle 3"/>
          <p:cNvSpPr>
            <a:spLocks noGrp="1" noChangeArrowheads="1"/>
          </p:cNvSpPr>
          <p:nvPr>
            <p:ph type="body" idx="1"/>
          </p:nvPr>
        </p:nvSpPr>
        <p:spPr>
          <a:xfrm>
            <a:off x="1150837" y="4617447"/>
            <a:ext cx="4920530" cy="431848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31477408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81C85795-9A4C-0D40-9735-0422D8D57232}" type="slidenum">
              <a:rPr lang="en-US" sz="1000">
                <a:solidFill>
                  <a:schemeClr val="tx1"/>
                </a:solidFill>
                <a:latin typeface="Times New Roman" charset="0"/>
              </a:rPr>
              <a:pPr/>
              <a:t>27</a:t>
            </a:fld>
            <a:endParaRPr lang="en-US" sz="1000">
              <a:solidFill>
                <a:schemeClr val="tx1"/>
              </a:solidFill>
              <a:latin typeface="Times New Roman"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3059786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97841083-FF29-014E-BBAD-8F485168838E}" type="slidenum">
              <a:rPr lang="en-US" sz="1000">
                <a:solidFill>
                  <a:schemeClr val="tx1"/>
                </a:solidFill>
                <a:latin typeface="Times New Roman" charset="0"/>
              </a:rPr>
              <a:pPr/>
              <a:t>28</a:t>
            </a:fld>
            <a:endParaRPr lang="en-US" sz="1000">
              <a:solidFill>
                <a:schemeClr val="tx1"/>
              </a:solidFill>
              <a:latin typeface="Times New Roman" charset="0"/>
            </a:endParaRPr>
          </a:p>
        </p:txBody>
      </p:sp>
      <p:sp>
        <p:nvSpPr>
          <p:cNvPr id="60419" name="Rectangle 2"/>
          <p:cNvSpPr>
            <a:spLocks noGrp="1" noRot="1" noChangeAspect="1" noChangeArrowheads="1" noTextEdit="1"/>
          </p:cNvSpPr>
          <p:nvPr>
            <p:ph type="sldImg"/>
          </p:nvPr>
        </p:nvSpPr>
        <p:spPr>
          <a:xfrm>
            <a:off x="1257300" y="720725"/>
            <a:ext cx="4800600" cy="3600450"/>
          </a:xfrm>
          <a:ln/>
        </p:spPr>
      </p:sp>
      <p:sp>
        <p:nvSpPr>
          <p:cNvPr id="60420" name="Rectangle 3"/>
          <p:cNvSpPr>
            <a:spLocks noGrp="1" noChangeArrowheads="1"/>
          </p:cNvSpPr>
          <p:nvPr>
            <p:ph type="body" idx="1"/>
          </p:nvPr>
        </p:nvSpPr>
        <p:spPr>
          <a:xfrm>
            <a:off x="401880" y="4559954"/>
            <a:ext cx="6511441" cy="4320129"/>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39874725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C1D77459-8A26-5D4F-8590-719FC2E1B3DD}" type="slidenum">
              <a:rPr lang="en-US" sz="1000">
                <a:solidFill>
                  <a:schemeClr val="tx1"/>
                </a:solidFill>
                <a:latin typeface="Times New Roman" charset="0"/>
              </a:rPr>
              <a:pPr/>
              <a:t>4</a:t>
            </a:fld>
            <a:endParaRPr lang="en-US" sz="1000">
              <a:solidFill>
                <a:schemeClr val="tx1"/>
              </a:solidFill>
              <a:latin typeface="Times New Roman" charset="0"/>
            </a:endParaRPr>
          </a:p>
        </p:txBody>
      </p:sp>
      <p:sp>
        <p:nvSpPr>
          <p:cNvPr id="35843" name="Rectangle 2"/>
          <p:cNvSpPr>
            <a:spLocks noGrp="1" noRot="1" noChangeAspect="1" noChangeArrowheads="1" noTextEdit="1"/>
          </p:cNvSpPr>
          <p:nvPr>
            <p:ph type="sldImg"/>
          </p:nvPr>
        </p:nvSpPr>
        <p:spPr>
          <a:xfrm>
            <a:off x="1266825" y="725488"/>
            <a:ext cx="4783138" cy="3587750"/>
          </a:xfrm>
          <a:ln/>
        </p:spPr>
      </p:sp>
      <p:sp>
        <p:nvSpPr>
          <p:cNvPr id="35844" name="Rectangle 3"/>
          <p:cNvSpPr>
            <a:spLocks noGrp="1" noChangeArrowheads="1"/>
          </p:cNvSpPr>
          <p:nvPr>
            <p:ph type="body" idx="1"/>
          </p:nvPr>
        </p:nvSpPr>
        <p:spPr>
          <a:xfrm>
            <a:off x="913362" y="4701221"/>
            <a:ext cx="5362266" cy="4490963"/>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lnSpc>
                <a:spcPct val="69000"/>
              </a:lnSpc>
            </a:pPr>
            <a:r>
              <a:rPr lang="en-US" sz="900"/>
              <a:t>The most common </a:t>
            </a:r>
            <a:r>
              <a:rPr lang="ja-JP" altLang="en-US" sz="900"/>
              <a:t>“</a:t>
            </a:r>
            <a:r>
              <a:rPr lang="en-US" sz="900"/>
              <a:t>impossible</a:t>
            </a:r>
            <a:r>
              <a:rPr lang="ja-JP" altLang="en-US" sz="900"/>
              <a:t>”</a:t>
            </a:r>
            <a:r>
              <a:rPr lang="en-US" sz="900"/>
              <a:t> goal is an impossibly short development schedule, which</a:t>
            </a:r>
          </a:p>
          <a:p>
            <a:pPr lvl="1" eaLnBrk="1" hangingPunct="1">
              <a:lnSpc>
                <a:spcPct val="69000"/>
              </a:lnSpc>
            </a:pPr>
            <a:r>
              <a:rPr lang="en-US" sz="900"/>
              <a:t>usually starts at very beginning of the project</a:t>
            </a:r>
          </a:p>
          <a:p>
            <a:pPr lvl="1" eaLnBrk="1" hangingPunct="1">
              <a:lnSpc>
                <a:spcPct val="69000"/>
              </a:lnSpc>
            </a:pPr>
            <a:r>
              <a:rPr lang="en-US" sz="900"/>
              <a:t>usually caused by the team</a:t>
            </a:r>
            <a:r>
              <a:rPr lang="ja-JP" altLang="en-US" sz="900"/>
              <a:t>’</a:t>
            </a:r>
            <a:r>
              <a:rPr lang="en-US" sz="900"/>
              <a:t>s inability to negotiate a rational schedule with management </a:t>
            </a:r>
          </a:p>
          <a:p>
            <a:pPr lvl="1" eaLnBrk="1" hangingPunct="1">
              <a:lnSpc>
                <a:spcPct val="69000"/>
              </a:lnSpc>
            </a:pPr>
            <a:r>
              <a:rPr lang="en-US" sz="900"/>
              <a:t>causes the team to behave illogically</a:t>
            </a:r>
          </a:p>
          <a:p>
            <a:pPr lvl="1" eaLnBrk="1" hangingPunct="1">
              <a:lnSpc>
                <a:spcPct val="69000"/>
              </a:lnSpc>
            </a:pPr>
            <a:endParaRPr lang="en-US" sz="900"/>
          </a:p>
          <a:p>
            <a:pPr eaLnBrk="1" hangingPunct="1">
              <a:lnSpc>
                <a:spcPct val="69000"/>
              </a:lnSpc>
            </a:pPr>
            <a:r>
              <a:rPr lang="en-US" sz="900"/>
              <a:t>Examples of inadequate resources are</a:t>
            </a:r>
          </a:p>
          <a:p>
            <a:pPr lvl="1" eaLnBrk="1" hangingPunct="1">
              <a:lnSpc>
                <a:spcPct val="69000"/>
              </a:lnSpc>
            </a:pPr>
            <a:r>
              <a:rPr lang="en-US" sz="900"/>
              <a:t>too few people</a:t>
            </a:r>
          </a:p>
          <a:p>
            <a:pPr lvl="1" eaLnBrk="1" hangingPunct="1">
              <a:lnSpc>
                <a:spcPct val="69000"/>
              </a:lnSpc>
            </a:pPr>
            <a:r>
              <a:rPr lang="en-US" sz="900"/>
              <a:t>part-time team members</a:t>
            </a:r>
          </a:p>
          <a:p>
            <a:pPr lvl="1" eaLnBrk="1" hangingPunct="1">
              <a:lnSpc>
                <a:spcPct val="69000"/>
              </a:lnSpc>
            </a:pPr>
            <a:r>
              <a:rPr lang="en-US" sz="900"/>
              <a:t>inadequate training or improper skills</a:t>
            </a:r>
            <a:br>
              <a:rPr lang="en-US" sz="900"/>
            </a:br>
            <a:endParaRPr lang="en-US" sz="900"/>
          </a:p>
          <a:p>
            <a:pPr eaLnBrk="1" hangingPunct="1">
              <a:lnSpc>
                <a:spcPct val="69000"/>
              </a:lnSpc>
            </a:pPr>
            <a:r>
              <a:rPr lang="en-US" sz="900"/>
              <a:t>When the team has an impossible schedule or is not adequately staffed, the team becomes demoralized.</a:t>
            </a:r>
          </a:p>
          <a:p>
            <a:pPr lvl="1" eaLnBrk="1" hangingPunct="1">
              <a:lnSpc>
                <a:spcPct val="69000"/>
              </a:lnSpc>
            </a:pPr>
            <a:r>
              <a:rPr lang="en-US" sz="900"/>
              <a:t>No matter what team members do, they cannot succeed.</a:t>
            </a:r>
          </a:p>
          <a:p>
            <a:pPr lvl="1" eaLnBrk="1" hangingPunct="1">
              <a:lnSpc>
                <a:spcPct val="69000"/>
              </a:lnSpc>
            </a:pPr>
            <a:r>
              <a:rPr lang="en-US" sz="900"/>
              <a:t>There is no reason to try hard.</a:t>
            </a:r>
          </a:p>
          <a:p>
            <a:pPr lvl="1" eaLnBrk="1" hangingPunct="1">
              <a:lnSpc>
                <a:spcPct val="69000"/>
              </a:lnSpc>
            </a:pPr>
            <a:r>
              <a:rPr lang="en-US" sz="900"/>
              <a:t>The project becomes a </a:t>
            </a:r>
            <a:r>
              <a:rPr lang="ja-JP" altLang="en-US" sz="900"/>
              <a:t>“</a:t>
            </a:r>
            <a:r>
              <a:rPr lang="en-US" sz="900"/>
              <a:t>death march.</a:t>
            </a:r>
            <a:r>
              <a:rPr lang="ja-JP" altLang="en-US" sz="900"/>
              <a:t>”</a:t>
            </a:r>
            <a:endParaRPr lang="en-US" sz="900"/>
          </a:p>
          <a:p>
            <a:pPr lvl="1" eaLnBrk="1" hangingPunct="1">
              <a:lnSpc>
                <a:spcPct val="69000"/>
              </a:lnSpc>
            </a:pPr>
            <a:r>
              <a:rPr lang="en-US" sz="900"/>
              <a:t>Team members look for a way out.</a:t>
            </a:r>
          </a:p>
          <a:p>
            <a:pPr eaLnBrk="1" hangingPunct="1">
              <a:lnSpc>
                <a:spcPct val="69000"/>
              </a:lnSpc>
            </a:pPr>
            <a:endParaRPr lang="en-US" sz="900"/>
          </a:p>
          <a:p>
            <a:pPr eaLnBrk="1" hangingPunct="1">
              <a:lnSpc>
                <a:spcPct val="69000"/>
              </a:lnSpc>
            </a:pPr>
            <a:r>
              <a:rPr lang="en-US" sz="900"/>
              <a:t>Poor engineering practices are commonly of three kinds.</a:t>
            </a:r>
          </a:p>
          <a:p>
            <a:pPr lvl="1" eaLnBrk="1" hangingPunct="1">
              <a:lnSpc>
                <a:spcPct val="69000"/>
              </a:lnSpc>
            </a:pPr>
            <a:r>
              <a:rPr lang="en-US" sz="900"/>
              <a:t>Poorly handled requirements analysis</a:t>
            </a:r>
          </a:p>
          <a:p>
            <a:pPr lvl="1" eaLnBrk="1" hangingPunct="1">
              <a:lnSpc>
                <a:spcPct val="69000"/>
              </a:lnSpc>
            </a:pPr>
            <a:r>
              <a:rPr lang="en-US" sz="900"/>
              <a:t>superficial design methods</a:t>
            </a:r>
          </a:p>
          <a:p>
            <a:pPr lvl="1" eaLnBrk="1" hangingPunct="1">
              <a:lnSpc>
                <a:spcPct val="69000"/>
              </a:lnSpc>
            </a:pPr>
            <a:r>
              <a:rPr lang="en-US" sz="900"/>
              <a:t>undisciplined implementation</a:t>
            </a:r>
          </a:p>
          <a:p>
            <a:pPr eaLnBrk="1" hangingPunct="1">
              <a:lnSpc>
                <a:spcPct val="69000"/>
              </a:lnSpc>
            </a:pPr>
            <a:endParaRPr lang="en-US" sz="900"/>
          </a:p>
          <a:p>
            <a:pPr eaLnBrk="1" hangingPunct="1">
              <a:lnSpc>
                <a:spcPct val="69000"/>
              </a:lnSpc>
            </a:pPr>
            <a:r>
              <a:rPr lang="en-US" sz="900"/>
              <a:t>With poor development practices, teams skimp on the important front-end work, rush into coding and testing, and don</a:t>
            </a:r>
            <a:r>
              <a:rPr lang="ja-JP" altLang="en-US" sz="900"/>
              <a:t>’</a:t>
            </a:r>
            <a:r>
              <a:rPr lang="en-US" sz="900"/>
              <a:t>t measure and manage quality.</a:t>
            </a:r>
          </a:p>
          <a:p>
            <a:pPr eaLnBrk="1" hangingPunct="1">
              <a:lnSpc>
                <a:spcPct val="69000"/>
              </a:lnSpc>
            </a:pPr>
            <a:endParaRPr lang="en-US" sz="900"/>
          </a:p>
          <a:p>
            <a:pPr eaLnBrk="1" hangingPunct="1">
              <a:lnSpc>
                <a:spcPct val="69000"/>
              </a:lnSpc>
            </a:pPr>
            <a:r>
              <a:rPr lang="en-US" sz="900"/>
              <a:t>The result is that the code entering the test phase is of poor quality.</a:t>
            </a:r>
          </a:p>
          <a:p>
            <a:pPr lvl="1" eaLnBrk="1" hangingPunct="1">
              <a:lnSpc>
                <a:spcPct val="69000"/>
              </a:lnSpc>
            </a:pPr>
            <a:r>
              <a:rPr lang="en-US" sz="900"/>
              <a:t>The test time is unpredictable.</a:t>
            </a:r>
          </a:p>
          <a:p>
            <a:pPr lvl="1" eaLnBrk="1" hangingPunct="1">
              <a:lnSpc>
                <a:spcPct val="69000"/>
              </a:lnSpc>
            </a:pPr>
            <a:r>
              <a:rPr lang="en-US" sz="900"/>
              <a:t>The schedule is exceeded by 25% to 50%.</a:t>
            </a:r>
          </a:p>
          <a:p>
            <a:pPr lvl="1" eaLnBrk="1" hangingPunct="1">
              <a:lnSpc>
                <a:spcPct val="69000"/>
              </a:lnSpc>
            </a:pPr>
            <a:r>
              <a:rPr lang="en-US" sz="900"/>
              <a:t>The team spends half or more of its development time in test.</a:t>
            </a:r>
          </a:p>
          <a:p>
            <a:pPr eaLnBrk="1" hangingPunct="1">
              <a:lnSpc>
                <a:spcPct val="69000"/>
              </a:lnSpc>
            </a:pPr>
            <a:endParaRPr lang="en-US" sz="900"/>
          </a:p>
          <a:p>
            <a:pPr lvl="1" eaLnBrk="1" hangingPunct="1">
              <a:lnSpc>
                <a:spcPct val="69000"/>
              </a:lnSpc>
            </a:pPr>
            <a:endParaRPr lang="en-US" sz="900"/>
          </a:p>
        </p:txBody>
      </p:sp>
    </p:spTree>
    <p:extLst>
      <p:ext uri="{BB962C8B-B14F-4D97-AF65-F5344CB8AC3E}">
        <p14:creationId xmlns:p14="http://schemas.microsoft.com/office/powerpoint/2010/main" val="39996938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D158E857-97C6-BE4C-BD17-D5C91BEF728E}" type="slidenum">
              <a:rPr lang="en-US" sz="1000">
                <a:solidFill>
                  <a:schemeClr val="tx1"/>
                </a:solidFill>
                <a:latin typeface="Times New Roman" charset="0"/>
              </a:rPr>
              <a:pPr/>
              <a:t>5</a:t>
            </a:fld>
            <a:endParaRPr lang="en-US" sz="1000">
              <a:solidFill>
                <a:schemeClr val="tx1"/>
              </a:solidFill>
              <a:latin typeface="Times New Roman" charset="0"/>
            </a:endParaRPr>
          </a:p>
        </p:txBody>
      </p:sp>
      <p:sp>
        <p:nvSpPr>
          <p:cNvPr id="36867" name="Rectangle 2"/>
          <p:cNvSpPr>
            <a:spLocks noGrp="1" noRot="1" noChangeAspect="1" noChangeArrowheads="1" noTextEdit="1"/>
          </p:cNvSpPr>
          <p:nvPr>
            <p:ph type="sldImg"/>
          </p:nvPr>
        </p:nvSpPr>
        <p:spPr>
          <a:xfrm>
            <a:off x="1258888" y="719138"/>
            <a:ext cx="4800600" cy="3600450"/>
          </a:xfrm>
          <a:ln/>
        </p:spPr>
      </p:sp>
      <p:sp>
        <p:nvSpPr>
          <p:cNvPr id="36868" name="Rectangle 3"/>
          <p:cNvSpPr>
            <a:spLocks noGrp="1" noChangeArrowheads="1"/>
          </p:cNvSpPr>
          <p:nvPr>
            <p:ph type="body" idx="1"/>
          </p:nvPr>
        </p:nvSpPr>
        <p:spPr>
          <a:xfrm>
            <a:off x="730690" y="4559954"/>
            <a:ext cx="5853821" cy="4321772"/>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1428" tIns="45713" rIns="91428" bIns="45713"/>
          <a:lstStyle/>
          <a:p>
            <a:pPr defTabSz="950610"/>
            <a:endParaRPr lang="en-US"/>
          </a:p>
        </p:txBody>
      </p:sp>
    </p:spTree>
    <p:extLst>
      <p:ext uri="{BB962C8B-B14F-4D97-AF65-F5344CB8AC3E}">
        <p14:creationId xmlns:p14="http://schemas.microsoft.com/office/powerpoint/2010/main" val="3454371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F194ADBE-49DF-0B41-9099-DFFB40C5E50A}" type="slidenum">
              <a:rPr lang="en-US" sz="1000">
                <a:solidFill>
                  <a:schemeClr val="tx1"/>
                </a:solidFill>
                <a:latin typeface="Times New Roman" charset="0"/>
              </a:rPr>
              <a:pPr/>
              <a:t>6</a:t>
            </a:fld>
            <a:endParaRPr lang="en-US" sz="1000">
              <a:solidFill>
                <a:schemeClr val="tx1"/>
              </a:solidFill>
              <a:latin typeface="Times New Roman" charset="0"/>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9267029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B3ED0739-2C85-534D-AF95-71DAB6AD7E2A}" type="slidenum">
              <a:rPr lang="en-US" sz="1000">
                <a:solidFill>
                  <a:schemeClr val="tx1"/>
                </a:solidFill>
                <a:latin typeface="Times New Roman" charset="0"/>
              </a:rPr>
              <a:pPr/>
              <a:t>7</a:t>
            </a:fld>
            <a:endParaRPr lang="en-US" sz="1000">
              <a:solidFill>
                <a:schemeClr val="tx1"/>
              </a:solidFill>
              <a:latin typeface="Times New Roman" charset="0"/>
            </a:endParaRPr>
          </a:p>
        </p:txBody>
      </p:sp>
      <p:sp>
        <p:nvSpPr>
          <p:cNvPr id="38915" name="Rectangle 2"/>
          <p:cNvSpPr>
            <a:spLocks noGrp="1" noRot="1" noChangeAspect="1" noChangeArrowheads="1" noTextEdit="1"/>
          </p:cNvSpPr>
          <p:nvPr>
            <p:ph type="sldImg"/>
          </p:nvPr>
        </p:nvSpPr>
        <p:spPr>
          <a:xfrm>
            <a:off x="2092325" y="639763"/>
            <a:ext cx="2911475" cy="2184400"/>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33456282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53F78102-F2D0-0C47-9228-E516888C2A1A}" type="slidenum">
              <a:rPr lang="en-US" sz="1000">
                <a:solidFill>
                  <a:schemeClr val="tx1"/>
                </a:solidFill>
                <a:latin typeface="Times New Roman" charset="0"/>
              </a:rPr>
              <a:pPr/>
              <a:t>8</a:t>
            </a:fld>
            <a:endParaRPr lang="en-US" sz="1000">
              <a:solidFill>
                <a:schemeClr val="tx1"/>
              </a:solidFill>
              <a:latin typeface="Times New Roman" charset="0"/>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xfrm>
            <a:off x="974807" y="4558312"/>
            <a:ext cx="5425370" cy="451067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Create a chart </a:t>
            </a:r>
            <a:r>
              <a:rPr lang="en-US">
                <a:solidFill>
                  <a:srgbClr val="FF0000"/>
                </a:solidFill>
              </a:rPr>
              <a:t>or charts</a:t>
            </a:r>
            <a:r>
              <a:rPr lang="en-US"/>
              <a:t> that show how management and developers work successfully together.</a:t>
            </a:r>
          </a:p>
          <a:p>
            <a:pPr eaLnBrk="1" hangingPunct="1"/>
            <a:endParaRPr lang="en-US" sz="900"/>
          </a:p>
          <a:p>
            <a:pPr eaLnBrk="1" hangingPunct="1"/>
            <a:r>
              <a:rPr lang="en-US"/>
              <a:t>The TSP is a framework and a process structure for building and guiding development teams that develop software.</a:t>
            </a:r>
          </a:p>
          <a:p>
            <a:pPr eaLnBrk="1" hangingPunct="1"/>
            <a:r>
              <a:rPr lang="en-US"/>
              <a:t>The TSP contains</a:t>
            </a:r>
          </a:p>
          <a:p>
            <a:pPr lvl="1" eaLnBrk="1" hangingPunct="1"/>
            <a:r>
              <a:rPr lang="en-US"/>
              <a:t>a </a:t>
            </a:r>
            <a:r>
              <a:rPr lang="en-US" b="1" i="1"/>
              <a:t>team-building</a:t>
            </a:r>
            <a:r>
              <a:rPr lang="en-US"/>
              <a:t> process that addresses the team goals, commitment, cohesion, and structure issues</a:t>
            </a:r>
          </a:p>
          <a:p>
            <a:pPr lvl="1" eaLnBrk="1" hangingPunct="1"/>
            <a:r>
              <a:rPr lang="en-US"/>
              <a:t>a </a:t>
            </a:r>
            <a:r>
              <a:rPr lang="en-US" b="1" i="1"/>
              <a:t>team-working</a:t>
            </a:r>
            <a:r>
              <a:rPr lang="en-US" b="1"/>
              <a:t> </a:t>
            </a:r>
            <a:r>
              <a:rPr lang="en-US"/>
              <a:t>process that addresses engineering processes and practices used by the team</a:t>
            </a:r>
          </a:p>
          <a:p>
            <a:pPr eaLnBrk="1" hangingPunct="1"/>
            <a:endParaRPr lang="en-US" sz="900"/>
          </a:p>
          <a:p>
            <a:pPr eaLnBrk="1" hangingPunct="1"/>
            <a:r>
              <a:rPr lang="en-US"/>
              <a:t>Successful self-directed teams require skilled and capable individual team members.  Capable team members are critical because each instruction of a software module is crafted by an individual software engineer </a:t>
            </a:r>
            <a:r>
              <a:rPr lang="en-US">
                <a:solidFill>
                  <a:srgbClr val="FF0000"/>
                </a:solidFill>
              </a:rPr>
              <a:t>on the team.</a:t>
            </a:r>
            <a:r>
              <a:rPr lang="en-US"/>
              <a:t>  The engineer</a:t>
            </a:r>
            <a:r>
              <a:rPr lang="ja-JP" altLang="en-US"/>
              <a:t>’</a:t>
            </a:r>
            <a:r>
              <a:rPr lang="en-US"/>
              <a:t>s skills, discipline, and commitment govern the quality of that module and the schedule on which that module is produced. In turn, the modules come together to compose software products. Therefore, a software product is a team effort. The product</a:t>
            </a:r>
            <a:r>
              <a:rPr lang="ja-JP" altLang="en-US"/>
              <a:t>’</a:t>
            </a:r>
            <a:r>
              <a:rPr lang="en-US"/>
              <a:t>s modules are designed, built, integrated, tested, and maintained by a team of software engineers whose skills, discipline, and commitment govern the success of the project. </a:t>
            </a:r>
          </a:p>
          <a:p>
            <a:pPr eaLnBrk="1" hangingPunct="1"/>
            <a:endParaRPr lang="en-US" sz="900"/>
          </a:p>
          <a:p>
            <a:pPr eaLnBrk="1" hangingPunct="1"/>
            <a:r>
              <a:rPr lang="en-US"/>
              <a:t>The objective of the PSP is to put software professionals in charge of their work and to make them feel personally responsible for the quality of the products they produce. The objectives of the TSP are to provide a team environment that supports PSP work and to build and maintain a self-directed team. </a:t>
            </a:r>
          </a:p>
          <a:p>
            <a:pPr eaLnBrk="1" hangingPunct="1"/>
            <a:endParaRPr lang="en-US"/>
          </a:p>
        </p:txBody>
      </p:sp>
    </p:spTree>
    <p:extLst>
      <p:ext uri="{BB962C8B-B14F-4D97-AF65-F5344CB8AC3E}">
        <p14:creationId xmlns:p14="http://schemas.microsoft.com/office/powerpoint/2010/main" val="27240935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B4D0D3B7-3F0C-AA4E-929C-EDE29C04876A}" type="slidenum">
              <a:rPr lang="en-US" sz="1000">
                <a:solidFill>
                  <a:schemeClr val="tx1"/>
                </a:solidFill>
                <a:latin typeface="Times New Roman" charset="0"/>
              </a:rPr>
              <a:pPr/>
              <a:t>9</a:t>
            </a:fld>
            <a:endParaRPr lang="en-US" sz="1000">
              <a:solidFill>
                <a:schemeClr val="tx1"/>
              </a:solidFill>
              <a:latin typeface="Times New Roman" charset="0"/>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0652685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5171" eaLnBrk="0" hangingPunct="0">
              <a:defRPr sz="1100">
                <a:solidFill>
                  <a:schemeClr val="accent2"/>
                </a:solidFill>
                <a:latin typeface="Arial" charset="0"/>
                <a:ea typeface="ＭＳ Ｐゴシック" charset="0"/>
              </a:defRPr>
            </a:lvl1pPr>
            <a:lvl2pPr marL="772371" indent="-297066" defTabSz="995171" eaLnBrk="0" hangingPunct="0">
              <a:defRPr sz="1100">
                <a:solidFill>
                  <a:schemeClr val="accent2"/>
                </a:solidFill>
                <a:latin typeface="Arial" charset="0"/>
                <a:ea typeface="ＭＳ Ｐゴシック" charset="0"/>
              </a:defRPr>
            </a:lvl2pPr>
            <a:lvl3pPr marL="1188263" indent="-237653" defTabSz="995171" eaLnBrk="0" hangingPunct="0">
              <a:defRPr sz="1100">
                <a:solidFill>
                  <a:schemeClr val="accent2"/>
                </a:solidFill>
                <a:latin typeface="Arial" charset="0"/>
                <a:ea typeface="ＭＳ Ｐゴシック" charset="0"/>
              </a:defRPr>
            </a:lvl3pPr>
            <a:lvl4pPr marL="1663568" indent="-237653" defTabSz="995171" eaLnBrk="0" hangingPunct="0">
              <a:defRPr sz="1100">
                <a:solidFill>
                  <a:schemeClr val="accent2"/>
                </a:solidFill>
                <a:latin typeface="Arial" charset="0"/>
                <a:ea typeface="ＭＳ Ｐゴシック" charset="0"/>
              </a:defRPr>
            </a:lvl4pPr>
            <a:lvl5pPr marL="2138873" indent="-237653" defTabSz="995171" eaLnBrk="0" hangingPunct="0">
              <a:defRPr sz="1100">
                <a:solidFill>
                  <a:schemeClr val="accent2"/>
                </a:solidFill>
                <a:latin typeface="Arial" charset="0"/>
                <a:ea typeface="ＭＳ Ｐゴシック" charset="0"/>
              </a:defRPr>
            </a:lvl5pPr>
            <a:lvl6pPr marL="261417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6pPr>
            <a:lvl7pPr marL="3089483"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7pPr>
            <a:lvl8pPr marL="3564788"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8pPr>
            <a:lvl9pPr marL="4040094" indent="-237653" defTabSz="995171" eaLnBrk="0" fontAlgn="base" hangingPunct="0">
              <a:spcBef>
                <a:spcPct val="0"/>
              </a:spcBef>
              <a:spcAft>
                <a:spcPct val="0"/>
              </a:spcAft>
              <a:buChar char="•"/>
              <a:defRPr sz="1100">
                <a:solidFill>
                  <a:schemeClr val="accent2"/>
                </a:solidFill>
                <a:latin typeface="Arial" charset="0"/>
                <a:ea typeface="ＭＳ Ｐゴシック" charset="0"/>
              </a:defRPr>
            </a:lvl9pPr>
          </a:lstStyle>
          <a:p>
            <a:fld id="{4ACE4B5C-8552-D24D-838E-F6327CFA1336}" type="slidenum">
              <a:rPr lang="en-US" sz="1000">
                <a:solidFill>
                  <a:schemeClr val="tx1"/>
                </a:solidFill>
                <a:latin typeface="Times New Roman" charset="0"/>
              </a:rPr>
              <a:pPr/>
              <a:t>10</a:t>
            </a:fld>
            <a:endParaRPr lang="en-US" sz="1000">
              <a:solidFill>
                <a:schemeClr val="tx1"/>
              </a:solidFill>
              <a:latin typeface="Times New Roman"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42697029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87498318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15473098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10576679"/>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402929619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7014129"/>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414453902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Drag picture to placeholder or click icon to add</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5120513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1" name="Rectangle 10"/>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66665769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L5 TSP Overview</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34921661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332679067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37850806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64615244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6132489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58236854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L5 TSP Overview</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40618274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163232970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Tree>
    <p:extLst>
      <p:ext uri="{BB962C8B-B14F-4D97-AF65-F5344CB8AC3E}">
        <p14:creationId xmlns:p14="http://schemas.microsoft.com/office/powerpoint/2010/main" val="4128090627"/>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680" r:id="rId15"/>
    <p:sldLayoutId id="2147483676" r:id="rId16"/>
    <p:sldLayoutId id="2147483662" r:id="rId17"/>
    <p:sldLayoutId id="2147483664" r:id="rId18"/>
    <p:sldLayoutId id="2147483672" r:id="rId19"/>
    <p:sldLayoutId id="2147483673" r:id="rId20"/>
    <p:sldLayoutId id="2147483677" r:id="rId21"/>
    <p:sldLayoutId id="2147483674" r:id="rId22"/>
    <p:sldLayoutId id="2147483675" r:id="rId23"/>
    <p:sldLayoutId id="2147483686" r:id="rId24"/>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image" Target="../media/image18.wmf"/><Relationship Id="rId4" Type="http://schemas.openxmlformats.org/officeDocument/2006/relationships/image" Target="../media/image17.wmf"/></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20.e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21.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2000" dirty="0"/>
              <a:t>PSP Fundamentals</a:t>
            </a:r>
            <a:br>
              <a:rPr lang="en-US" sz="2000" dirty="0"/>
            </a:br>
            <a:r>
              <a:rPr lang="en-US" dirty="0" smtClean="0"/>
              <a:t>What’s </a:t>
            </a:r>
            <a:r>
              <a:rPr lang="en-US" dirty="0"/>
              <a:t>Next?</a:t>
            </a:r>
            <a:br>
              <a:rPr lang="en-US" dirty="0"/>
            </a:br>
            <a:r>
              <a:rPr lang="en-US" dirty="0"/>
              <a:t>TSP </a:t>
            </a:r>
            <a:r>
              <a:rPr lang="en-US" dirty="0" smtClean="0"/>
              <a:t>Overview</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214610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atin typeface="Arial" charset="0"/>
              </a:rPr>
              <a:t>Team Data</a:t>
            </a:r>
          </a:p>
        </p:txBody>
      </p:sp>
      <p:sp>
        <p:nvSpPr>
          <p:cNvPr id="14339" name="Rectangle 3"/>
          <p:cNvSpPr>
            <a:spLocks noGrp="1" noChangeArrowheads="1"/>
          </p:cNvSpPr>
          <p:nvPr>
            <p:ph idx="1"/>
          </p:nvPr>
        </p:nvSpPr>
        <p:spPr/>
        <p:txBody>
          <a:bodyPr/>
          <a:lstStyle/>
          <a:p>
            <a:pPr marL="0" indent="0" eaLnBrk="1" hangingPunct="1">
              <a:lnSpc>
                <a:spcPct val="90000"/>
              </a:lnSpc>
            </a:pPr>
            <a:r>
              <a:rPr lang="en-US" sz="1800">
                <a:latin typeface="Arial" charset="0"/>
              </a:rPr>
              <a:t>Individual data are aggregated to a team view.</a:t>
            </a:r>
          </a:p>
          <a:p>
            <a:pPr marL="0" indent="0" eaLnBrk="1" hangingPunct="1">
              <a:lnSpc>
                <a:spcPct val="90000"/>
              </a:lnSpc>
            </a:pPr>
            <a:endParaRPr lang="en-US" sz="1800">
              <a:latin typeface="Arial" charset="0"/>
            </a:endParaRPr>
          </a:p>
          <a:p>
            <a:pPr marL="0" indent="0" eaLnBrk="1" hangingPunct="1">
              <a:lnSpc>
                <a:spcPct val="90000"/>
              </a:lnSpc>
            </a:pPr>
            <a:endParaRPr lang="en-US" sz="1800">
              <a:latin typeface="Arial" charset="0"/>
            </a:endParaRPr>
          </a:p>
          <a:p>
            <a:pPr marL="0" indent="0" eaLnBrk="1" hangingPunct="1">
              <a:lnSpc>
                <a:spcPct val="90000"/>
              </a:lnSpc>
            </a:pPr>
            <a:endParaRPr lang="en-US" sz="1800">
              <a:latin typeface="Arial" charset="0"/>
            </a:endParaRPr>
          </a:p>
          <a:p>
            <a:pPr marL="0" indent="0" eaLnBrk="1" hangingPunct="1">
              <a:lnSpc>
                <a:spcPct val="90000"/>
              </a:lnSpc>
            </a:pPr>
            <a:endParaRPr lang="en-US" sz="1800">
              <a:latin typeface="Arial" charset="0"/>
            </a:endParaRPr>
          </a:p>
          <a:p>
            <a:pPr marL="0" indent="0" eaLnBrk="1" hangingPunct="1">
              <a:lnSpc>
                <a:spcPct val="90000"/>
              </a:lnSpc>
            </a:pPr>
            <a:endParaRPr lang="en-US" sz="1800">
              <a:latin typeface="Arial" charset="0"/>
            </a:endParaRPr>
          </a:p>
          <a:p>
            <a:pPr marL="0" indent="0" eaLnBrk="1" hangingPunct="1">
              <a:lnSpc>
                <a:spcPct val="90000"/>
              </a:lnSpc>
            </a:pPr>
            <a:endParaRPr lang="en-US" sz="1800">
              <a:latin typeface="Arial" charset="0"/>
            </a:endParaRPr>
          </a:p>
          <a:p>
            <a:pPr marL="0" indent="0" eaLnBrk="1" hangingPunct="1">
              <a:lnSpc>
                <a:spcPct val="90000"/>
              </a:lnSpc>
            </a:pPr>
            <a:endParaRPr lang="en-US" sz="1800">
              <a:latin typeface="Arial" charset="0"/>
            </a:endParaRPr>
          </a:p>
          <a:p>
            <a:pPr marL="0" indent="0" eaLnBrk="1" hangingPunct="1">
              <a:lnSpc>
                <a:spcPct val="90000"/>
              </a:lnSpc>
            </a:pPr>
            <a:endParaRPr lang="en-US" sz="1800">
              <a:latin typeface="Arial" charset="0"/>
            </a:endParaRPr>
          </a:p>
          <a:p>
            <a:pPr marL="0" indent="0" eaLnBrk="1" hangingPunct="1">
              <a:lnSpc>
                <a:spcPct val="90000"/>
              </a:lnSpc>
            </a:pPr>
            <a:endParaRPr lang="en-US" sz="1800">
              <a:latin typeface="Arial" charset="0"/>
            </a:endParaRPr>
          </a:p>
          <a:p>
            <a:pPr marL="0" indent="0" eaLnBrk="1" hangingPunct="1">
              <a:lnSpc>
                <a:spcPct val="90000"/>
              </a:lnSpc>
              <a:spcAft>
                <a:spcPct val="0"/>
              </a:spcAft>
            </a:pPr>
            <a:r>
              <a:rPr lang="en-US" sz="1800">
                <a:latin typeface="Arial" charset="0"/>
              </a:rPr>
              <a:t>Individual time and defect log data are visible only to the team members and the coach.</a:t>
            </a:r>
          </a:p>
          <a:p>
            <a:pPr marL="0" indent="0" eaLnBrk="1" hangingPunct="1">
              <a:lnSpc>
                <a:spcPct val="90000"/>
              </a:lnSpc>
              <a:spcBef>
                <a:spcPts val="1200"/>
              </a:spcBef>
              <a:spcAft>
                <a:spcPct val="0"/>
              </a:spcAft>
            </a:pPr>
            <a:r>
              <a:rPr lang="en-US" sz="1800">
                <a:latin typeface="Arial" charset="0"/>
              </a:rPr>
              <a:t>Only aggregated team data are visible to management.</a:t>
            </a:r>
            <a:endParaRPr lang="en-US" sz="1900">
              <a:latin typeface="Arial" charset="0"/>
            </a:endParaRPr>
          </a:p>
        </p:txBody>
      </p:sp>
      <p:grpSp>
        <p:nvGrpSpPr>
          <p:cNvPr id="14340" name="Group 11"/>
          <p:cNvGrpSpPr>
            <a:grpSpLocks/>
          </p:cNvGrpSpPr>
          <p:nvPr/>
        </p:nvGrpSpPr>
        <p:grpSpPr bwMode="auto">
          <a:xfrm>
            <a:off x="388938" y="1608329"/>
            <a:ext cx="8099425" cy="3081337"/>
            <a:chOff x="378" y="1994"/>
            <a:chExt cx="5102" cy="1941"/>
          </a:xfrm>
        </p:grpSpPr>
        <p:pic>
          <p:nvPicPr>
            <p:cNvPr id="1434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 y="2031"/>
              <a:ext cx="1496" cy="9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342"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2" y="2278"/>
              <a:ext cx="1496" cy="9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343"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2" y="2605"/>
              <a:ext cx="1496" cy="9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344"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2" y="2001"/>
              <a:ext cx="2328" cy="15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345" name="AutoShape 10"/>
            <p:cNvSpPr>
              <a:spLocks/>
            </p:cNvSpPr>
            <p:nvPr/>
          </p:nvSpPr>
          <p:spPr bwMode="auto">
            <a:xfrm>
              <a:off x="2534" y="1994"/>
              <a:ext cx="195" cy="1941"/>
            </a:xfrm>
            <a:prstGeom prst="rightBrace">
              <a:avLst>
                <a:gd name="adj1" fmla="val 82949"/>
                <a:gd name="adj2" fmla="val 50000"/>
              </a:avLst>
            </a:prstGeom>
            <a:noFill/>
            <a:ln w="9525">
              <a:solidFill>
                <a:schemeClr val="tx1"/>
              </a:solidFill>
              <a:round/>
              <a:headEnd/>
              <a:tailEnd type="triangle" w="med" len="med"/>
            </a:ln>
            <a:extLst>
              <a:ext uri="{909E8E84-426E-40dd-AFC4-6F175D3DCCD1}">
                <a14:hiddenFill xmlns="" xmlns:a14="http://schemas.microsoft.com/office/drawing/2010/main">
                  <a:solidFill>
                    <a:srgbClr val="FFFFFF"/>
                  </a:solidFill>
                </a14:hiddenFill>
              </a:ext>
            </a:extLst>
          </p:spPr>
          <p:txBody>
            <a:bodyPr wrap="none" lIns="0" tIns="0" rIns="0" bIns="0" anchor="ctr">
              <a:spAutoFit/>
            </a:bodyPr>
            <a:lstStyle/>
            <a:p>
              <a:endParaRPr lang="en-US"/>
            </a:p>
          </p:txBody>
        </p:sp>
      </p:grpSp>
    </p:spTree>
    <p:extLst>
      <p:ext uri="{BB962C8B-B14F-4D97-AF65-F5344CB8AC3E}">
        <p14:creationId xmlns:p14="http://schemas.microsoft.com/office/powerpoint/2010/main" val="28228131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atin typeface="Arial" charset="0"/>
              </a:rPr>
              <a:t>The TSP Launch Process</a:t>
            </a:r>
          </a:p>
        </p:txBody>
      </p:sp>
      <p:sp>
        <p:nvSpPr>
          <p:cNvPr id="15363" name="Text Box 4"/>
          <p:cNvSpPr txBox="1">
            <a:spLocks noChangeArrowheads="1"/>
          </p:cNvSpPr>
          <p:nvPr/>
        </p:nvSpPr>
        <p:spPr bwMode="auto">
          <a:xfrm>
            <a:off x="742951" y="1023889"/>
            <a:ext cx="792162"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none" lIns="91416" tIns="45709" rIns="91416" bIns="45709">
            <a:spAutoFit/>
          </a:bodyPr>
          <a:lstStyle>
            <a:lvl1pPr eaLnBrk="0" hangingPunct="0">
              <a:defRPr sz="1100">
                <a:solidFill>
                  <a:schemeClr val="accent2"/>
                </a:solidFill>
                <a:latin typeface="Arial" charset="0"/>
                <a:ea typeface="ＭＳ Ｐゴシック" charset="0"/>
              </a:defRPr>
            </a:lvl1pPr>
            <a:lvl2pPr marL="742950" indent="-285750" eaLnBrk="0" hangingPunct="0">
              <a:defRPr sz="1100">
                <a:solidFill>
                  <a:schemeClr val="accent2"/>
                </a:solidFill>
                <a:latin typeface="Arial" charset="0"/>
                <a:ea typeface="ＭＳ Ｐゴシック" charset="0"/>
              </a:defRPr>
            </a:lvl2pPr>
            <a:lvl3pPr marL="1143000" indent="-228600" eaLnBrk="0" hangingPunct="0">
              <a:defRPr sz="1100">
                <a:solidFill>
                  <a:schemeClr val="accent2"/>
                </a:solidFill>
                <a:latin typeface="Arial" charset="0"/>
                <a:ea typeface="ＭＳ Ｐゴシック" charset="0"/>
              </a:defRPr>
            </a:lvl3pPr>
            <a:lvl4pPr marL="1600200" indent="-228600" eaLnBrk="0" hangingPunct="0">
              <a:defRPr sz="1100">
                <a:solidFill>
                  <a:schemeClr val="accent2"/>
                </a:solidFill>
                <a:latin typeface="Arial" charset="0"/>
                <a:ea typeface="ＭＳ Ｐゴシック" charset="0"/>
              </a:defRPr>
            </a:lvl4pPr>
            <a:lvl5pPr marL="2057400" indent="-228600" eaLnBrk="0" hangingPunct="0">
              <a:defRPr sz="1100">
                <a:solidFill>
                  <a:schemeClr val="accent2"/>
                </a:solidFill>
                <a:latin typeface="Arial" charset="0"/>
                <a:ea typeface="ＭＳ Ｐゴシック" charset="0"/>
              </a:defRPr>
            </a:lvl5pPr>
            <a:lvl6pPr marL="2514600" indent="-228600" eaLnBrk="0" fontAlgn="base" hangingPunct="0">
              <a:spcBef>
                <a:spcPct val="0"/>
              </a:spcBef>
              <a:spcAft>
                <a:spcPct val="0"/>
              </a:spcAft>
              <a:buChar char="•"/>
              <a:defRPr sz="1100">
                <a:solidFill>
                  <a:schemeClr val="accent2"/>
                </a:solidFill>
                <a:latin typeface="Arial" charset="0"/>
                <a:ea typeface="ＭＳ Ｐゴシック" charset="0"/>
              </a:defRPr>
            </a:lvl6pPr>
            <a:lvl7pPr marL="2971800" indent="-228600" eaLnBrk="0" fontAlgn="base" hangingPunct="0">
              <a:spcBef>
                <a:spcPct val="0"/>
              </a:spcBef>
              <a:spcAft>
                <a:spcPct val="0"/>
              </a:spcAft>
              <a:buChar char="•"/>
              <a:defRPr sz="1100">
                <a:solidFill>
                  <a:schemeClr val="accent2"/>
                </a:solidFill>
                <a:latin typeface="Arial" charset="0"/>
                <a:ea typeface="ＭＳ Ｐゴシック" charset="0"/>
              </a:defRPr>
            </a:lvl7pPr>
            <a:lvl8pPr marL="3429000" indent="-228600" eaLnBrk="0" fontAlgn="base" hangingPunct="0">
              <a:spcBef>
                <a:spcPct val="0"/>
              </a:spcBef>
              <a:spcAft>
                <a:spcPct val="0"/>
              </a:spcAft>
              <a:buChar char="•"/>
              <a:defRPr sz="1100">
                <a:solidFill>
                  <a:schemeClr val="accent2"/>
                </a:solidFill>
                <a:latin typeface="Arial" charset="0"/>
                <a:ea typeface="ＭＳ Ｐゴシック" charset="0"/>
              </a:defRPr>
            </a:lvl8pPr>
            <a:lvl9pPr marL="3886200" indent="-228600" eaLnBrk="0" fontAlgn="base" hangingPunct="0">
              <a:spcBef>
                <a:spcPct val="0"/>
              </a:spcBef>
              <a:spcAft>
                <a:spcPct val="0"/>
              </a:spcAft>
              <a:buChar char="•"/>
              <a:defRPr sz="1100">
                <a:solidFill>
                  <a:schemeClr val="accent2"/>
                </a:solidFill>
                <a:latin typeface="Arial" charset="0"/>
                <a:ea typeface="ＭＳ Ｐゴシック" charset="0"/>
              </a:defRPr>
            </a:lvl9pPr>
          </a:lstStyle>
          <a:p>
            <a:pPr>
              <a:buFontTx/>
              <a:buNone/>
            </a:pPr>
            <a:r>
              <a:rPr lang="en-US" sz="1800" b="1">
                <a:solidFill>
                  <a:schemeClr val="tx1"/>
                </a:solidFill>
              </a:rPr>
              <a:t>Day 1</a:t>
            </a:r>
          </a:p>
        </p:txBody>
      </p:sp>
      <p:sp>
        <p:nvSpPr>
          <p:cNvPr id="15364" name="Rectangle 5"/>
          <p:cNvSpPr>
            <a:spLocks noChangeArrowheads="1"/>
          </p:cNvSpPr>
          <p:nvPr/>
        </p:nvSpPr>
        <p:spPr bwMode="gray">
          <a:xfrm>
            <a:off x="388938" y="1558876"/>
            <a:ext cx="1447800" cy="990600"/>
          </a:xfrm>
          <a:prstGeom prst="rect">
            <a:avLst/>
          </a:prstGeom>
          <a:solidFill>
            <a:schemeClr val="accent1"/>
          </a:solidFill>
          <a:ln w="12700">
            <a:solidFill>
              <a:schemeClr val="tx1"/>
            </a:solidFill>
            <a:miter lim="800000"/>
            <a:headEnd type="none" w="sm" len="sm"/>
            <a:tailEnd type="none" w="sm" len="sm"/>
          </a:ln>
        </p:spPr>
        <p:txBody>
          <a:bodyPr wrap="none" lIns="91416" tIns="45709" rIns="91416" bIns="45709" anchor="ctr"/>
          <a:lstStyle/>
          <a:p>
            <a:pPr algn="ctr" eaLnBrk="0" hangingPunct="0">
              <a:buFontTx/>
              <a:buNone/>
            </a:pPr>
            <a:endParaRPr lang="en-US" sz="1100" b="1">
              <a:solidFill>
                <a:schemeClr val="bg1"/>
              </a:solidFill>
              <a:latin typeface="Arial"/>
              <a:cs typeface="Arial"/>
            </a:endParaRPr>
          </a:p>
          <a:p>
            <a:pPr algn="ctr" eaLnBrk="0" hangingPunct="0">
              <a:buFontTx/>
              <a:buNone/>
            </a:pPr>
            <a:r>
              <a:rPr lang="en-US" sz="1100" b="1">
                <a:solidFill>
                  <a:schemeClr val="bg1"/>
                </a:solidFill>
                <a:latin typeface="Arial"/>
                <a:cs typeface="Arial"/>
              </a:rPr>
              <a:t>1.  Establish </a:t>
            </a:r>
          </a:p>
          <a:p>
            <a:pPr algn="ctr" eaLnBrk="0" hangingPunct="0">
              <a:buFontTx/>
              <a:buNone/>
            </a:pPr>
            <a:r>
              <a:rPr lang="en-US" sz="1100" b="1">
                <a:solidFill>
                  <a:schemeClr val="bg1"/>
                </a:solidFill>
                <a:latin typeface="Arial"/>
                <a:cs typeface="Arial"/>
              </a:rPr>
              <a:t>product and </a:t>
            </a:r>
          </a:p>
          <a:p>
            <a:pPr algn="ctr" eaLnBrk="0" hangingPunct="0">
              <a:buFontTx/>
              <a:buNone/>
            </a:pPr>
            <a:r>
              <a:rPr lang="en-US" sz="1100" b="1">
                <a:solidFill>
                  <a:schemeClr val="bg1"/>
                </a:solidFill>
                <a:latin typeface="Arial"/>
                <a:cs typeface="Arial"/>
              </a:rPr>
              <a:t>business </a:t>
            </a:r>
          </a:p>
          <a:p>
            <a:pPr algn="ctr" eaLnBrk="0" hangingPunct="0">
              <a:buFontTx/>
              <a:buNone/>
            </a:pPr>
            <a:r>
              <a:rPr lang="en-US" sz="1100" b="1">
                <a:solidFill>
                  <a:schemeClr val="bg1"/>
                </a:solidFill>
                <a:latin typeface="Arial"/>
                <a:cs typeface="Arial"/>
              </a:rPr>
              <a:t>goals</a:t>
            </a:r>
          </a:p>
          <a:p>
            <a:pPr algn="ctr" eaLnBrk="0" hangingPunct="0">
              <a:buFontTx/>
              <a:buNone/>
            </a:pPr>
            <a:endParaRPr lang="en-US" sz="1100" b="1">
              <a:solidFill>
                <a:schemeClr val="bg1"/>
              </a:solidFill>
              <a:latin typeface="Arial"/>
              <a:cs typeface="Arial"/>
            </a:endParaRPr>
          </a:p>
        </p:txBody>
      </p:sp>
      <p:sp>
        <p:nvSpPr>
          <p:cNvPr id="15365" name="Rectangle 6"/>
          <p:cNvSpPr>
            <a:spLocks noChangeArrowheads="1"/>
          </p:cNvSpPr>
          <p:nvPr/>
        </p:nvSpPr>
        <p:spPr bwMode="gray">
          <a:xfrm>
            <a:off x="388938" y="2855864"/>
            <a:ext cx="1447800" cy="989012"/>
          </a:xfrm>
          <a:prstGeom prst="rect">
            <a:avLst/>
          </a:prstGeom>
          <a:solidFill>
            <a:schemeClr val="accent1"/>
          </a:solidFill>
          <a:ln w="12700">
            <a:solidFill>
              <a:schemeClr val="tx1"/>
            </a:solidFill>
            <a:miter lim="800000"/>
            <a:headEnd type="none" w="sm" len="sm"/>
            <a:tailEnd type="none" w="sm" len="sm"/>
          </a:ln>
        </p:spPr>
        <p:txBody>
          <a:bodyPr wrap="none" lIns="91416" tIns="45709" rIns="91416" bIns="45709" anchor="ctr"/>
          <a:lstStyle/>
          <a:p>
            <a:pPr algn="ctr" eaLnBrk="0" hangingPunct="0">
              <a:buFontTx/>
              <a:buNone/>
            </a:pPr>
            <a:r>
              <a:rPr lang="en-US" sz="1100" b="1">
                <a:solidFill>
                  <a:schemeClr val="bg1"/>
                </a:solidFill>
                <a:latin typeface="Arial"/>
                <a:cs typeface="Arial"/>
              </a:rPr>
              <a:t/>
            </a:r>
            <a:br>
              <a:rPr lang="en-US" sz="1100" b="1">
                <a:solidFill>
                  <a:schemeClr val="bg1"/>
                </a:solidFill>
                <a:latin typeface="Arial"/>
                <a:cs typeface="Arial"/>
              </a:rPr>
            </a:br>
            <a:r>
              <a:rPr lang="en-US" sz="1100" b="1">
                <a:solidFill>
                  <a:schemeClr val="bg1"/>
                </a:solidFill>
                <a:latin typeface="Arial"/>
                <a:cs typeface="Arial"/>
              </a:rPr>
              <a:t>2.  Assign roles</a:t>
            </a:r>
          </a:p>
          <a:p>
            <a:pPr algn="ctr" eaLnBrk="0" hangingPunct="0">
              <a:buFontTx/>
              <a:buNone/>
            </a:pPr>
            <a:r>
              <a:rPr lang="en-US" sz="1100" b="1">
                <a:solidFill>
                  <a:schemeClr val="bg1"/>
                </a:solidFill>
                <a:latin typeface="Arial"/>
                <a:cs typeface="Arial"/>
              </a:rPr>
              <a:t>and define </a:t>
            </a:r>
          </a:p>
          <a:p>
            <a:pPr algn="ctr" eaLnBrk="0" hangingPunct="0">
              <a:buFontTx/>
              <a:buNone/>
            </a:pPr>
            <a:r>
              <a:rPr lang="en-US" sz="1100" b="1">
                <a:solidFill>
                  <a:schemeClr val="bg1"/>
                </a:solidFill>
                <a:latin typeface="Arial"/>
                <a:cs typeface="Arial"/>
              </a:rPr>
              <a:t>team goals</a:t>
            </a:r>
          </a:p>
          <a:p>
            <a:pPr algn="ctr" eaLnBrk="0" hangingPunct="0">
              <a:buFontTx/>
              <a:buNone/>
            </a:pPr>
            <a:endParaRPr lang="en-US" sz="1100" b="1">
              <a:solidFill>
                <a:schemeClr val="bg1"/>
              </a:solidFill>
              <a:latin typeface="Arial"/>
              <a:cs typeface="Arial"/>
            </a:endParaRPr>
          </a:p>
        </p:txBody>
      </p:sp>
      <p:sp>
        <p:nvSpPr>
          <p:cNvPr id="15366" name="Text Box 7"/>
          <p:cNvSpPr txBox="1">
            <a:spLocks noChangeArrowheads="1"/>
          </p:cNvSpPr>
          <p:nvPr/>
        </p:nvSpPr>
        <p:spPr bwMode="auto">
          <a:xfrm>
            <a:off x="2420938" y="1025476"/>
            <a:ext cx="790575"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none" lIns="91416" tIns="45709" rIns="91416" bIns="45709">
            <a:spAutoFit/>
          </a:bodyPr>
          <a:lstStyle>
            <a:lvl1pPr eaLnBrk="0" hangingPunct="0">
              <a:defRPr sz="1100">
                <a:solidFill>
                  <a:schemeClr val="accent2"/>
                </a:solidFill>
                <a:latin typeface="Arial" charset="0"/>
                <a:ea typeface="ＭＳ Ｐゴシック" charset="0"/>
              </a:defRPr>
            </a:lvl1pPr>
            <a:lvl2pPr marL="742950" indent="-285750" eaLnBrk="0" hangingPunct="0">
              <a:defRPr sz="1100">
                <a:solidFill>
                  <a:schemeClr val="accent2"/>
                </a:solidFill>
                <a:latin typeface="Arial" charset="0"/>
                <a:ea typeface="ＭＳ Ｐゴシック" charset="0"/>
              </a:defRPr>
            </a:lvl2pPr>
            <a:lvl3pPr marL="1143000" indent="-228600" eaLnBrk="0" hangingPunct="0">
              <a:defRPr sz="1100">
                <a:solidFill>
                  <a:schemeClr val="accent2"/>
                </a:solidFill>
                <a:latin typeface="Arial" charset="0"/>
                <a:ea typeface="ＭＳ Ｐゴシック" charset="0"/>
              </a:defRPr>
            </a:lvl3pPr>
            <a:lvl4pPr marL="1600200" indent="-228600" eaLnBrk="0" hangingPunct="0">
              <a:defRPr sz="1100">
                <a:solidFill>
                  <a:schemeClr val="accent2"/>
                </a:solidFill>
                <a:latin typeface="Arial" charset="0"/>
                <a:ea typeface="ＭＳ Ｐゴシック" charset="0"/>
              </a:defRPr>
            </a:lvl4pPr>
            <a:lvl5pPr marL="2057400" indent="-228600" eaLnBrk="0" hangingPunct="0">
              <a:defRPr sz="1100">
                <a:solidFill>
                  <a:schemeClr val="accent2"/>
                </a:solidFill>
                <a:latin typeface="Arial" charset="0"/>
                <a:ea typeface="ＭＳ Ｐゴシック" charset="0"/>
              </a:defRPr>
            </a:lvl5pPr>
            <a:lvl6pPr marL="2514600" indent="-228600" eaLnBrk="0" fontAlgn="base" hangingPunct="0">
              <a:spcBef>
                <a:spcPct val="0"/>
              </a:spcBef>
              <a:spcAft>
                <a:spcPct val="0"/>
              </a:spcAft>
              <a:buChar char="•"/>
              <a:defRPr sz="1100">
                <a:solidFill>
                  <a:schemeClr val="accent2"/>
                </a:solidFill>
                <a:latin typeface="Arial" charset="0"/>
                <a:ea typeface="ＭＳ Ｐゴシック" charset="0"/>
              </a:defRPr>
            </a:lvl6pPr>
            <a:lvl7pPr marL="2971800" indent="-228600" eaLnBrk="0" fontAlgn="base" hangingPunct="0">
              <a:spcBef>
                <a:spcPct val="0"/>
              </a:spcBef>
              <a:spcAft>
                <a:spcPct val="0"/>
              </a:spcAft>
              <a:buChar char="•"/>
              <a:defRPr sz="1100">
                <a:solidFill>
                  <a:schemeClr val="accent2"/>
                </a:solidFill>
                <a:latin typeface="Arial" charset="0"/>
                <a:ea typeface="ＭＳ Ｐゴシック" charset="0"/>
              </a:defRPr>
            </a:lvl7pPr>
            <a:lvl8pPr marL="3429000" indent="-228600" eaLnBrk="0" fontAlgn="base" hangingPunct="0">
              <a:spcBef>
                <a:spcPct val="0"/>
              </a:spcBef>
              <a:spcAft>
                <a:spcPct val="0"/>
              </a:spcAft>
              <a:buChar char="•"/>
              <a:defRPr sz="1100">
                <a:solidFill>
                  <a:schemeClr val="accent2"/>
                </a:solidFill>
                <a:latin typeface="Arial" charset="0"/>
                <a:ea typeface="ＭＳ Ｐゴシック" charset="0"/>
              </a:defRPr>
            </a:lvl8pPr>
            <a:lvl9pPr marL="3886200" indent="-228600" eaLnBrk="0" fontAlgn="base" hangingPunct="0">
              <a:spcBef>
                <a:spcPct val="0"/>
              </a:spcBef>
              <a:spcAft>
                <a:spcPct val="0"/>
              </a:spcAft>
              <a:buChar char="•"/>
              <a:defRPr sz="1100">
                <a:solidFill>
                  <a:schemeClr val="accent2"/>
                </a:solidFill>
                <a:latin typeface="Arial" charset="0"/>
                <a:ea typeface="ＭＳ Ｐゴシック" charset="0"/>
              </a:defRPr>
            </a:lvl9pPr>
          </a:lstStyle>
          <a:p>
            <a:pPr>
              <a:buFontTx/>
              <a:buNone/>
            </a:pPr>
            <a:r>
              <a:rPr lang="en-US" sz="1800" b="1">
                <a:solidFill>
                  <a:schemeClr val="tx1"/>
                </a:solidFill>
              </a:rPr>
              <a:t>Day 2</a:t>
            </a:r>
          </a:p>
        </p:txBody>
      </p:sp>
      <p:sp>
        <p:nvSpPr>
          <p:cNvPr id="15367" name="Rectangle 8"/>
          <p:cNvSpPr>
            <a:spLocks noChangeArrowheads="1"/>
          </p:cNvSpPr>
          <p:nvPr/>
        </p:nvSpPr>
        <p:spPr bwMode="gray">
          <a:xfrm>
            <a:off x="2141538" y="1558876"/>
            <a:ext cx="1447800" cy="990600"/>
          </a:xfrm>
          <a:prstGeom prst="rect">
            <a:avLst/>
          </a:prstGeom>
          <a:solidFill>
            <a:schemeClr val="accent1"/>
          </a:solidFill>
          <a:ln w="12700">
            <a:solidFill>
              <a:schemeClr val="tx1"/>
            </a:solidFill>
            <a:miter lim="800000"/>
            <a:headEnd type="none" w="sm" len="sm"/>
            <a:tailEnd type="none" w="sm" len="sm"/>
          </a:ln>
        </p:spPr>
        <p:txBody>
          <a:bodyPr wrap="none" lIns="91416" tIns="45709" rIns="91416" bIns="45709" anchor="ctr"/>
          <a:lstStyle/>
          <a:p>
            <a:pPr algn="ctr" eaLnBrk="0" hangingPunct="0">
              <a:buFontTx/>
              <a:buNone/>
            </a:pPr>
            <a:r>
              <a:rPr lang="en-US" sz="1100" b="1">
                <a:solidFill>
                  <a:schemeClr val="bg1"/>
                </a:solidFill>
                <a:latin typeface="Arial"/>
                <a:cs typeface="Arial"/>
              </a:rPr>
              <a:t>4.  Build overall</a:t>
            </a:r>
          </a:p>
          <a:p>
            <a:pPr algn="ctr" eaLnBrk="0" hangingPunct="0">
              <a:buFontTx/>
              <a:buNone/>
            </a:pPr>
            <a:r>
              <a:rPr lang="en-US" sz="1100" b="1">
                <a:solidFill>
                  <a:schemeClr val="bg1"/>
                </a:solidFill>
                <a:latin typeface="Arial"/>
                <a:cs typeface="Arial"/>
              </a:rPr>
              <a:t>and </a:t>
            </a:r>
          </a:p>
          <a:p>
            <a:pPr algn="ctr" eaLnBrk="0" hangingPunct="0">
              <a:buFontTx/>
              <a:buNone/>
            </a:pPr>
            <a:r>
              <a:rPr lang="en-US" sz="1100" b="1">
                <a:solidFill>
                  <a:schemeClr val="bg1"/>
                </a:solidFill>
                <a:latin typeface="Arial"/>
                <a:cs typeface="Arial"/>
              </a:rPr>
              <a:t>near-term </a:t>
            </a:r>
          </a:p>
          <a:p>
            <a:pPr algn="ctr" eaLnBrk="0" hangingPunct="0">
              <a:buFontTx/>
              <a:buNone/>
            </a:pPr>
            <a:r>
              <a:rPr lang="en-US" sz="1100" b="1">
                <a:solidFill>
                  <a:schemeClr val="bg1"/>
                </a:solidFill>
                <a:latin typeface="Arial"/>
                <a:cs typeface="Arial"/>
              </a:rPr>
              <a:t>plans</a:t>
            </a:r>
          </a:p>
        </p:txBody>
      </p:sp>
      <p:sp>
        <p:nvSpPr>
          <p:cNvPr id="15368" name="Rectangle 9"/>
          <p:cNvSpPr>
            <a:spLocks noChangeArrowheads="1"/>
          </p:cNvSpPr>
          <p:nvPr/>
        </p:nvSpPr>
        <p:spPr bwMode="gray">
          <a:xfrm>
            <a:off x="2141538" y="2855864"/>
            <a:ext cx="1447800" cy="989012"/>
          </a:xfrm>
          <a:prstGeom prst="rect">
            <a:avLst/>
          </a:prstGeom>
          <a:solidFill>
            <a:schemeClr val="accent1"/>
          </a:solidFill>
          <a:ln w="12700">
            <a:solidFill>
              <a:schemeClr val="tx1"/>
            </a:solidFill>
            <a:miter lim="800000"/>
            <a:headEnd type="none" w="sm" len="sm"/>
            <a:tailEnd type="none" w="sm" len="sm"/>
          </a:ln>
        </p:spPr>
        <p:txBody>
          <a:bodyPr wrap="none" lIns="91416" tIns="45709" rIns="91416" bIns="45709" anchor="ctr"/>
          <a:lstStyle/>
          <a:p>
            <a:pPr algn="ctr" eaLnBrk="0" hangingPunct="0">
              <a:buFontTx/>
              <a:buNone/>
            </a:pPr>
            <a:r>
              <a:rPr lang="en-US" sz="1100" b="1">
                <a:solidFill>
                  <a:schemeClr val="bg1"/>
                </a:solidFill>
                <a:latin typeface="Arial"/>
                <a:cs typeface="Arial"/>
              </a:rPr>
              <a:t/>
            </a:r>
            <a:br>
              <a:rPr lang="en-US" sz="1100" b="1">
                <a:solidFill>
                  <a:schemeClr val="bg1"/>
                </a:solidFill>
                <a:latin typeface="Arial"/>
                <a:cs typeface="Arial"/>
              </a:rPr>
            </a:br>
            <a:r>
              <a:rPr lang="en-US" sz="1100" b="1">
                <a:solidFill>
                  <a:schemeClr val="bg1"/>
                </a:solidFill>
                <a:latin typeface="Arial"/>
                <a:cs typeface="Arial"/>
              </a:rPr>
              <a:t>5.  Develop</a:t>
            </a:r>
          </a:p>
          <a:p>
            <a:pPr algn="ctr" eaLnBrk="0" hangingPunct="0">
              <a:buFontTx/>
              <a:buNone/>
            </a:pPr>
            <a:r>
              <a:rPr lang="en-US" sz="1100" b="1">
                <a:solidFill>
                  <a:schemeClr val="bg1"/>
                </a:solidFill>
                <a:latin typeface="Arial"/>
                <a:cs typeface="Arial"/>
              </a:rPr>
              <a:t>the quality </a:t>
            </a:r>
          </a:p>
          <a:p>
            <a:pPr algn="ctr" eaLnBrk="0" hangingPunct="0">
              <a:buFontTx/>
              <a:buNone/>
            </a:pPr>
            <a:r>
              <a:rPr lang="en-US" sz="1100" b="1">
                <a:solidFill>
                  <a:schemeClr val="bg1"/>
                </a:solidFill>
                <a:latin typeface="Arial"/>
                <a:cs typeface="Arial"/>
              </a:rPr>
              <a:t>plan</a:t>
            </a:r>
          </a:p>
          <a:p>
            <a:pPr algn="ctr" eaLnBrk="0" hangingPunct="0">
              <a:buFontTx/>
              <a:buNone/>
            </a:pPr>
            <a:endParaRPr lang="en-US" sz="1100" b="1">
              <a:solidFill>
                <a:schemeClr val="bg1"/>
              </a:solidFill>
              <a:latin typeface="Arial"/>
              <a:cs typeface="Arial"/>
            </a:endParaRPr>
          </a:p>
        </p:txBody>
      </p:sp>
      <p:sp>
        <p:nvSpPr>
          <p:cNvPr id="15369" name="Rectangle 10"/>
          <p:cNvSpPr>
            <a:spLocks noChangeArrowheads="1"/>
          </p:cNvSpPr>
          <p:nvPr/>
        </p:nvSpPr>
        <p:spPr bwMode="gray">
          <a:xfrm>
            <a:off x="2141538" y="4149676"/>
            <a:ext cx="1447800" cy="990600"/>
          </a:xfrm>
          <a:prstGeom prst="rect">
            <a:avLst/>
          </a:prstGeom>
          <a:solidFill>
            <a:schemeClr val="accent1"/>
          </a:solidFill>
          <a:ln w="12700">
            <a:solidFill>
              <a:schemeClr val="tx1"/>
            </a:solidFill>
            <a:miter lim="800000"/>
            <a:headEnd type="none" w="sm" len="sm"/>
            <a:tailEnd type="none" w="sm" len="sm"/>
          </a:ln>
        </p:spPr>
        <p:txBody>
          <a:bodyPr wrap="none" lIns="91416" tIns="45709" rIns="91416" bIns="45709" anchor="ctr"/>
          <a:lstStyle/>
          <a:p>
            <a:pPr algn="ctr" eaLnBrk="0" hangingPunct="0">
              <a:buFontTx/>
              <a:buNone/>
            </a:pPr>
            <a:endParaRPr lang="en-US" sz="1100" b="1">
              <a:solidFill>
                <a:schemeClr val="bg1"/>
              </a:solidFill>
              <a:latin typeface="Arial"/>
              <a:cs typeface="Arial"/>
            </a:endParaRPr>
          </a:p>
          <a:p>
            <a:pPr algn="ctr" eaLnBrk="0" hangingPunct="0">
              <a:buFontTx/>
              <a:buNone/>
            </a:pPr>
            <a:r>
              <a:rPr lang="en-US" sz="1100" b="1">
                <a:solidFill>
                  <a:schemeClr val="bg1"/>
                </a:solidFill>
                <a:latin typeface="Arial"/>
                <a:cs typeface="Arial"/>
              </a:rPr>
              <a:t>6.  Build</a:t>
            </a:r>
            <a:br>
              <a:rPr lang="en-US" sz="1100" b="1">
                <a:solidFill>
                  <a:schemeClr val="bg1"/>
                </a:solidFill>
                <a:latin typeface="Arial"/>
                <a:cs typeface="Arial"/>
              </a:rPr>
            </a:br>
            <a:r>
              <a:rPr lang="en-US" sz="1100" b="1">
                <a:solidFill>
                  <a:schemeClr val="bg1"/>
                </a:solidFill>
                <a:latin typeface="Arial"/>
                <a:cs typeface="Arial"/>
              </a:rPr>
              <a:t>individual</a:t>
            </a:r>
          </a:p>
          <a:p>
            <a:pPr algn="ctr" eaLnBrk="0" hangingPunct="0">
              <a:buFontTx/>
              <a:buNone/>
            </a:pPr>
            <a:r>
              <a:rPr lang="en-US" sz="1100" b="1">
                <a:solidFill>
                  <a:schemeClr val="bg1"/>
                </a:solidFill>
                <a:latin typeface="Arial"/>
                <a:cs typeface="Arial"/>
              </a:rPr>
              <a:t>and</a:t>
            </a:r>
          </a:p>
          <a:p>
            <a:pPr algn="ctr" eaLnBrk="0" hangingPunct="0">
              <a:buFontTx/>
              <a:buNone/>
            </a:pPr>
            <a:r>
              <a:rPr lang="en-US" sz="1100" b="1">
                <a:solidFill>
                  <a:schemeClr val="bg1"/>
                </a:solidFill>
                <a:latin typeface="Arial"/>
                <a:cs typeface="Arial"/>
              </a:rPr>
              <a:t>consolidated</a:t>
            </a:r>
          </a:p>
          <a:p>
            <a:pPr algn="ctr" eaLnBrk="0" hangingPunct="0">
              <a:buFontTx/>
              <a:buNone/>
            </a:pPr>
            <a:r>
              <a:rPr lang="en-US" sz="1100" b="1">
                <a:solidFill>
                  <a:schemeClr val="bg1"/>
                </a:solidFill>
                <a:latin typeface="Arial"/>
                <a:cs typeface="Arial"/>
              </a:rPr>
              <a:t>plans</a:t>
            </a:r>
          </a:p>
          <a:p>
            <a:pPr algn="ctr" eaLnBrk="0" hangingPunct="0">
              <a:buFontTx/>
              <a:buNone/>
            </a:pPr>
            <a:endParaRPr lang="en-US" sz="1100" b="1">
              <a:solidFill>
                <a:schemeClr val="bg1"/>
              </a:solidFill>
              <a:latin typeface="Arial"/>
              <a:cs typeface="Arial"/>
            </a:endParaRPr>
          </a:p>
        </p:txBody>
      </p:sp>
      <p:sp>
        <p:nvSpPr>
          <p:cNvPr id="15370" name="Line 11"/>
          <p:cNvSpPr>
            <a:spLocks noChangeShapeType="1"/>
          </p:cNvSpPr>
          <p:nvPr/>
        </p:nvSpPr>
        <p:spPr bwMode="auto">
          <a:xfrm>
            <a:off x="1076326" y="2549476"/>
            <a:ext cx="0" cy="306388"/>
          </a:xfrm>
          <a:prstGeom prst="line">
            <a:avLst/>
          </a:prstGeom>
          <a:noFill/>
          <a:ln w="12700">
            <a:solidFill>
              <a:schemeClr val="tx1"/>
            </a:solidFill>
            <a:round/>
            <a:headEnd type="none" w="sm" len="sm"/>
            <a:tailEnd type="triangle" w="sm" len="sm"/>
          </a:ln>
          <a:extLst>
            <a:ext uri="{909E8E84-426E-40dd-AFC4-6F175D3DCCD1}">
              <a14:hiddenFill xmlns="" xmlns:a14="http://schemas.microsoft.com/office/drawing/2010/main">
                <a:noFill/>
              </a14:hiddenFill>
            </a:ext>
          </a:extLst>
        </p:spPr>
        <p:txBody>
          <a:bodyPr wrap="none" anchor="ctr"/>
          <a:lstStyle/>
          <a:p>
            <a:pPr algn="ctr"/>
            <a:endParaRPr lang="en-US" sz="1100">
              <a:solidFill>
                <a:schemeClr val="bg1"/>
              </a:solidFill>
              <a:latin typeface="Arial"/>
              <a:cs typeface="Arial"/>
            </a:endParaRPr>
          </a:p>
        </p:txBody>
      </p:sp>
      <p:sp>
        <p:nvSpPr>
          <p:cNvPr id="15371" name="Line 12"/>
          <p:cNvSpPr>
            <a:spLocks noChangeShapeType="1"/>
          </p:cNvSpPr>
          <p:nvPr/>
        </p:nvSpPr>
        <p:spPr bwMode="auto">
          <a:xfrm>
            <a:off x="2903538" y="2549476"/>
            <a:ext cx="0" cy="306388"/>
          </a:xfrm>
          <a:prstGeom prst="line">
            <a:avLst/>
          </a:prstGeom>
          <a:noFill/>
          <a:ln w="12700">
            <a:solidFill>
              <a:schemeClr val="tx1"/>
            </a:solidFill>
            <a:round/>
            <a:headEnd type="none" w="sm" len="sm"/>
            <a:tailEnd type="triangle" w="sm" len="sm"/>
          </a:ln>
          <a:extLst>
            <a:ext uri="{909E8E84-426E-40dd-AFC4-6F175D3DCCD1}">
              <a14:hiddenFill xmlns="" xmlns:a14="http://schemas.microsoft.com/office/drawing/2010/main">
                <a:noFill/>
              </a14:hiddenFill>
            </a:ext>
          </a:extLst>
        </p:spPr>
        <p:txBody>
          <a:bodyPr wrap="none" anchor="ctr"/>
          <a:lstStyle/>
          <a:p>
            <a:pPr algn="ctr"/>
            <a:endParaRPr lang="en-US" sz="1100">
              <a:solidFill>
                <a:schemeClr val="bg1"/>
              </a:solidFill>
              <a:latin typeface="Arial"/>
              <a:cs typeface="Arial"/>
            </a:endParaRPr>
          </a:p>
        </p:txBody>
      </p:sp>
      <p:sp>
        <p:nvSpPr>
          <p:cNvPr id="15372" name="Line 13"/>
          <p:cNvSpPr>
            <a:spLocks noChangeShapeType="1"/>
          </p:cNvSpPr>
          <p:nvPr/>
        </p:nvSpPr>
        <p:spPr bwMode="auto">
          <a:xfrm>
            <a:off x="2903538" y="3844876"/>
            <a:ext cx="0" cy="304800"/>
          </a:xfrm>
          <a:prstGeom prst="line">
            <a:avLst/>
          </a:prstGeom>
          <a:noFill/>
          <a:ln w="12700">
            <a:solidFill>
              <a:schemeClr val="tx1"/>
            </a:solidFill>
            <a:round/>
            <a:headEnd type="none" w="sm" len="sm"/>
            <a:tailEnd type="triangl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5373" name="Line 14"/>
          <p:cNvSpPr>
            <a:spLocks noChangeShapeType="1"/>
          </p:cNvSpPr>
          <p:nvPr/>
        </p:nvSpPr>
        <p:spPr bwMode="auto">
          <a:xfrm flipV="1">
            <a:off x="1990726" y="2092276"/>
            <a:ext cx="0" cy="3276600"/>
          </a:xfrm>
          <a:prstGeom prst="line">
            <a:avLst/>
          </a:prstGeom>
          <a:noFill/>
          <a:ln w="12700">
            <a:solidFill>
              <a:schemeClr val="accent2">
                <a:lumMod val="75000"/>
              </a:schemeClr>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5374" name="Line 15"/>
          <p:cNvSpPr>
            <a:spLocks noChangeShapeType="1"/>
          </p:cNvSpPr>
          <p:nvPr/>
        </p:nvSpPr>
        <p:spPr bwMode="gray">
          <a:xfrm>
            <a:off x="1990726" y="2092276"/>
            <a:ext cx="150812" cy="0"/>
          </a:xfrm>
          <a:prstGeom prst="line">
            <a:avLst/>
          </a:prstGeom>
          <a:noFill/>
          <a:ln w="12700">
            <a:solidFill>
              <a:schemeClr val="accent2">
                <a:lumMod val="75000"/>
              </a:schemeClr>
            </a:solidFill>
            <a:round/>
            <a:headEnd type="none" w="sm" len="sm"/>
            <a:tailEnd type="triangl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5375" name="Text Box 16"/>
          <p:cNvSpPr txBox="1">
            <a:spLocks noChangeArrowheads="1"/>
          </p:cNvSpPr>
          <p:nvPr/>
        </p:nvSpPr>
        <p:spPr bwMode="auto">
          <a:xfrm>
            <a:off x="4248151" y="1025476"/>
            <a:ext cx="792162"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none" lIns="91416" tIns="45709" rIns="91416" bIns="45709">
            <a:spAutoFit/>
          </a:bodyPr>
          <a:lstStyle>
            <a:lvl1pPr eaLnBrk="0" hangingPunct="0">
              <a:defRPr sz="1100">
                <a:solidFill>
                  <a:schemeClr val="accent2"/>
                </a:solidFill>
                <a:latin typeface="Arial" charset="0"/>
                <a:ea typeface="ＭＳ Ｐゴシック" charset="0"/>
              </a:defRPr>
            </a:lvl1pPr>
            <a:lvl2pPr marL="742950" indent="-285750" eaLnBrk="0" hangingPunct="0">
              <a:defRPr sz="1100">
                <a:solidFill>
                  <a:schemeClr val="accent2"/>
                </a:solidFill>
                <a:latin typeface="Arial" charset="0"/>
                <a:ea typeface="ＭＳ Ｐゴシック" charset="0"/>
              </a:defRPr>
            </a:lvl2pPr>
            <a:lvl3pPr marL="1143000" indent="-228600" eaLnBrk="0" hangingPunct="0">
              <a:defRPr sz="1100">
                <a:solidFill>
                  <a:schemeClr val="accent2"/>
                </a:solidFill>
                <a:latin typeface="Arial" charset="0"/>
                <a:ea typeface="ＭＳ Ｐゴシック" charset="0"/>
              </a:defRPr>
            </a:lvl3pPr>
            <a:lvl4pPr marL="1600200" indent="-228600" eaLnBrk="0" hangingPunct="0">
              <a:defRPr sz="1100">
                <a:solidFill>
                  <a:schemeClr val="accent2"/>
                </a:solidFill>
                <a:latin typeface="Arial" charset="0"/>
                <a:ea typeface="ＭＳ Ｐゴシック" charset="0"/>
              </a:defRPr>
            </a:lvl4pPr>
            <a:lvl5pPr marL="2057400" indent="-228600" eaLnBrk="0" hangingPunct="0">
              <a:defRPr sz="1100">
                <a:solidFill>
                  <a:schemeClr val="accent2"/>
                </a:solidFill>
                <a:latin typeface="Arial" charset="0"/>
                <a:ea typeface="ＭＳ Ｐゴシック" charset="0"/>
              </a:defRPr>
            </a:lvl5pPr>
            <a:lvl6pPr marL="2514600" indent="-228600" eaLnBrk="0" fontAlgn="base" hangingPunct="0">
              <a:spcBef>
                <a:spcPct val="0"/>
              </a:spcBef>
              <a:spcAft>
                <a:spcPct val="0"/>
              </a:spcAft>
              <a:buChar char="•"/>
              <a:defRPr sz="1100">
                <a:solidFill>
                  <a:schemeClr val="accent2"/>
                </a:solidFill>
                <a:latin typeface="Arial" charset="0"/>
                <a:ea typeface="ＭＳ Ｐゴシック" charset="0"/>
              </a:defRPr>
            </a:lvl6pPr>
            <a:lvl7pPr marL="2971800" indent="-228600" eaLnBrk="0" fontAlgn="base" hangingPunct="0">
              <a:spcBef>
                <a:spcPct val="0"/>
              </a:spcBef>
              <a:spcAft>
                <a:spcPct val="0"/>
              </a:spcAft>
              <a:buChar char="•"/>
              <a:defRPr sz="1100">
                <a:solidFill>
                  <a:schemeClr val="accent2"/>
                </a:solidFill>
                <a:latin typeface="Arial" charset="0"/>
                <a:ea typeface="ＭＳ Ｐゴシック" charset="0"/>
              </a:defRPr>
            </a:lvl7pPr>
            <a:lvl8pPr marL="3429000" indent="-228600" eaLnBrk="0" fontAlgn="base" hangingPunct="0">
              <a:spcBef>
                <a:spcPct val="0"/>
              </a:spcBef>
              <a:spcAft>
                <a:spcPct val="0"/>
              </a:spcAft>
              <a:buChar char="•"/>
              <a:defRPr sz="1100">
                <a:solidFill>
                  <a:schemeClr val="accent2"/>
                </a:solidFill>
                <a:latin typeface="Arial" charset="0"/>
                <a:ea typeface="ＭＳ Ｐゴシック" charset="0"/>
              </a:defRPr>
            </a:lvl8pPr>
            <a:lvl9pPr marL="3886200" indent="-228600" eaLnBrk="0" fontAlgn="base" hangingPunct="0">
              <a:spcBef>
                <a:spcPct val="0"/>
              </a:spcBef>
              <a:spcAft>
                <a:spcPct val="0"/>
              </a:spcAft>
              <a:buChar char="•"/>
              <a:defRPr sz="1100">
                <a:solidFill>
                  <a:schemeClr val="accent2"/>
                </a:solidFill>
                <a:latin typeface="Arial" charset="0"/>
                <a:ea typeface="ＭＳ Ｐゴシック" charset="0"/>
              </a:defRPr>
            </a:lvl9pPr>
          </a:lstStyle>
          <a:p>
            <a:pPr>
              <a:buFontTx/>
              <a:buNone/>
            </a:pPr>
            <a:r>
              <a:rPr lang="en-US" sz="1800" b="1">
                <a:solidFill>
                  <a:schemeClr val="tx1"/>
                </a:solidFill>
              </a:rPr>
              <a:t>Day 3</a:t>
            </a:r>
          </a:p>
        </p:txBody>
      </p:sp>
      <p:sp>
        <p:nvSpPr>
          <p:cNvPr id="15376" name="Rectangle 17"/>
          <p:cNvSpPr>
            <a:spLocks noChangeArrowheads="1"/>
          </p:cNvSpPr>
          <p:nvPr/>
        </p:nvSpPr>
        <p:spPr bwMode="gray">
          <a:xfrm>
            <a:off x="3970338" y="1558876"/>
            <a:ext cx="1447800" cy="990600"/>
          </a:xfrm>
          <a:prstGeom prst="rect">
            <a:avLst/>
          </a:prstGeom>
          <a:solidFill>
            <a:schemeClr val="accent1"/>
          </a:solidFill>
          <a:ln w="12700">
            <a:solidFill>
              <a:schemeClr val="tx1"/>
            </a:solidFill>
            <a:miter lim="800000"/>
            <a:headEnd type="none" w="sm" len="sm"/>
            <a:tailEnd type="none" w="sm" len="sm"/>
          </a:ln>
        </p:spPr>
        <p:txBody>
          <a:bodyPr wrap="none" lIns="91416" tIns="45709" rIns="91416" bIns="45709" anchor="ctr"/>
          <a:lstStyle/>
          <a:p>
            <a:pPr algn="ctr" eaLnBrk="0" hangingPunct="0">
              <a:buFontTx/>
              <a:buNone/>
            </a:pPr>
            <a:r>
              <a:rPr lang="en-US" sz="1100" b="1">
                <a:solidFill>
                  <a:schemeClr val="bg1"/>
                </a:solidFill>
                <a:latin typeface="Arial"/>
                <a:cs typeface="Arial"/>
              </a:rPr>
              <a:t/>
            </a:r>
            <a:br>
              <a:rPr lang="en-US" sz="1100" b="1">
                <a:solidFill>
                  <a:schemeClr val="bg1"/>
                </a:solidFill>
                <a:latin typeface="Arial"/>
                <a:cs typeface="Arial"/>
              </a:rPr>
            </a:br>
            <a:r>
              <a:rPr lang="en-US" sz="1100" b="1">
                <a:solidFill>
                  <a:schemeClr val="bg1"/>
                </a:solidFill>
                <a:latin typeface="Arial"/>
                <a:cs typeface="Arial"/>
              </a:rPr>
              <a:t>7.  Conduct</a:t>
            </a:r>
          </a:p>
          <a:p>
            <a:pPr algn="ctr" eaLnBrk="0" hangingPunct="0">
              <a:buFontTx/>
              <a:buNone/>
            </a:pPr>
            <a:r>
              <a:rPr lang="en-US" sz="1100" b="1">
                <a:solidFill>
                  <a:schemeClr val="bg1"/>
                </a:solidFill>
                <a:latin typeface="Arial"/>
                <a:cs typeface="Arial"/>
              </a:rPr>
              <a:t>risk</a:t>
            </a:r>
          </a:p>
          <a:p>
            <a:pPr algn="ctr" eaLnBrk="0" hangingPunct="0">
              <a:buFontTx/>
              <a:buNone/>
            </a:pPr>
            <a:r>
              <a:rPr lang="en-US" sz="1100" b="1">
                <a:solidFill>
                  <a:schemeClr val="bg1"/>
                </a:solidFill>
                <a:latin typeface="Arial"/>
                <a:cs typeface="Arial"/>
              </a:rPr>
              <a:t>assessment</a:t>
            </a:r>
          </a:p>
          <a:p>
            <a:pPr algn="ctr" eaLnBrk="0" hangingPunct="0">
              <a:buFontTx/>
              <a:buNone/>
            </a:pPr>
            <a:endParaRPr lang="en-US" sz="1100" b="1">
              <a:solidFill>
                <a:schemeClr val="bg1"/>
              </a:solidFill>
              <a:latin typeface="Arial"/>
              <a:cs typeface="Arial"/>
            </a:endParaRPr>
          </a:p>
        </p:txBody>
      </p:sp>
      <p:sp>
        <p:nvSpPr>
          <p:cNvPr id="15377" name="Rectangle 18"/>
          <p:cNvSpPr>
            <a:spLocks noChangeArrowheads="1"/>
          </p:cNvSpPr>
          <p:nvPr/>
        </p:nvSpPr>
        <p:spPr bwMode="gray">
          <a:xfrm>
            <a:off x="3970338" y="2855864"/>
            <a:ext cx="1447800" cy="989012"/>
          </a:xfrm>
          <a:prstGeom prst="rect">
            <a:avLst/>
          </a:prstGeom>
          <a:solidFill>
            <a:schemeClr val="accent1"/>
          </a:solidFill>
          <a:ln w="12700">
            <a:solidFill>
              <a:schemeClr val="tx1"/>
            </a:solidFill>
            <a:miter lim="800000"/>
            <a:headEnd type="none" w="sm" len="sm"/>
            <a:tailEnd type="none" w="sm" len="sm"/>
          </a:ln>
        </p:spPr>
        <p:txBody>
          <a:bodyPr wrap="none" lIns="91416" tIns="45709" rIns="91416" bIns="45709" anchor="ctr"/>
          <a:lstStyle/>
          <a:p>
            <a:pPr algn="ctr" eaLnBrk="0" hangingPunct="0">
              <a:buFontTx/>
              <a:buNone/>
            </a:pPr>
            <a:endParaRPr lang="en-US" sz="1100" b="1">
              <a:solidFill>
                <a:schemeClr val="bg1"/>
              </a:solidFill>
              <a:latin typeface="Arial"/>
              <a:cs typeface="Arial"/>
            </a:endParaRPr>
          </a:p>
          <a:p>
            <a:pPr algn="ctr" eaLnBrk="0" hangingPunct="0">
              <a:buFontTx/>
              <a:buNone/>
            </a:pPr>
            <a:r>
              <a:rPr lang="en-US" sz="1100" b="1">
                <a:solidFill>
                  <a:schemeClr val="bg1"/>
                </a:solidFill>
                <a:latin typeface="Arial"/>
                <a:cs typeface="Arial"/>
              </a:rPr>
              <a:t>8.  Prepare</a:t>
            </a:r>
          </a:p>
          <a:p>
            <a:pPr algn="ctr" eaLnBrk="0" hangingPunct="0">
              <a:buFontTx/>
              <a:buNone/>
            </a:pPr>
            <a:r>
              <a:rPr lang="en-US" sz="1100" b="1">
                <a:solidFill>
                  <a:schemeClr val="bg1"/>
                </a:solidFill>
                <a:latin typeface="Arial"/>
                <a:cs typeface="Arial"/>
              </a:rPr>
              <a:t>management</a:t>
            </a:r>
          </a:p>
          <a:p>
            <a:pPr algn="ctr" eaLnBrk="0" hangingPunct="0">
              <a:buFontTx/>
              <a:buNone/>
            </a:pPr>
            <a:r>
              <a:rPr lang="en-US" sz="1100" b="1">
                <a:solidFill>
                  <a:schemeClr val="bg1"/>
                </a:solidFill>
                <a:latin typeface="Arial"/>
                <a:cs typeface="Arial"/>
              </a:rPr>
              <a:t>briefing and</a:t>
            </a:r>
          </a:p>
          <a:p>
            <a:pPr algn="ctr" eaLnBrk="0" hangingPunct="0">
              <a:buFontTx/>
              <a:buNone/>
            </a:pPr>
            <a:r>
              <a:rPr lang="en-US" sz="1100" b="1">
                <a:solidFill>
                  <a:schemeClr val="bg1"/>
                </a:solidFill>
                <a:latin typeface="Arial"/>
                <a:cs typeface="Arial"/>
              </a:rPr>
              <a:t>launch report</a:t>
            </a:r>
          </a:p>
          <a:p>
            <a:pPr algn="ctr" eaLnBrk="0" hangingPunct="0">
              <a:buFontTx/>
              <a:buNone/>
            </a:pPr>
            <a:endParaRPr lang="en-US" sz="1100" b="1">
              <a:solidFill>
                <a:schemeClr val="bg1"/>
              </a:solidFill>
              <a:latin typeface="Arial"/>
              <a:cs typeface="Arial"/>
            </a:endParaRPr>
          </a:p>
        </p:txBody>
      </p:sp>
      <p:sp>
        <p:nvSpPr>
          <p:cNvPr id="15378" name="Rectangle 19"/>
          <p:cNvSpPr>
            <a:spLocks noChangeArrowheads="1"/>
          </p:cNvSpPr>
          <p:nvPr/>
        </p:nvSpPr>
        <p:spPr bwMode="gray">
          <a:xfrm>
            <a:off x="5875338" y="2855864"/>
            <a:ext cx="1447800" cy="989012"/>
          </a:xfrm>
          <a:prstGeom prst="rect">
            <a:avLst/>
          </a:prstGeom>
          <a:solidFill>
            <a:schemeClr val="accent1"/>
          </a:solidFill>
          <a:ln w="12700">
            <a:solidFill>
              <a:schemeClr val="tx1"/>
            </a:solidFill>
            <a:miter lim="800000"/>
            <a:headEnd type="none" w="sm" len="sm"/>
            <a:tailEnd type="none" w="sm" len="sm"/>
          </a:ln>
        </p:spPr>
        <p:txBody>
          <a:bodyPr wrap="none" lIns="91416" tIns="45709" rIns="91416" bIns="45709" anchor="ctr"/>
          <a:lstStyle/>
          <a:p>
            <a:pPr algn="ctr" eaLnBrk="0" hangingPunct="0">
              <a:buFontTx/>
              <a:buNone/>
            </a:pPr>
            <a:r>
              <a:rPr lang="en-US" sz="1100" b="1">
                <a:solidFill>
                  <a:schemeClr val="bg1"/>
                </a:solidFill>
                <a:latin typeface="Arial"/>
                <a:cs typeface="Arial"/>
              </a:rPr>
              <a:t>Launch</a:t>
            </a:r>
          </a:p>
          <a:p>
            <a:pPr algn="ctr" eaLnBrk="0" hangingPunct="0">
              <a:buFontTx/>
              <a:buNone/>
            </a:pPr>
            <a:r>
              <a:rPr lang="en-US" sz="1100" b="1">
                <a:solidFill>
                  <a:schemeClr val="bg1"/>
                </a:solidFill>
                <a:latin typeface="Arial"/>
                <a:cs typeface="Arial"/>
              </a:rPr>
              <a:t>postmortem</a:t>
            </a:r>
          </a:p>
          <a:p>
            <a:pPr algn="ctr" eaLnBrk="0" hangingPunct="0">
              <a:buFontTx/>
              <a:buNone/>
            </a:pPr>
            <a:endParaRPr lang="en-US" sz="1100" b="1">
              <a:solidFill>
                <a:schemeClr val="bg1"/>
              </a:solidFill>
              <a:latin typeface="Arial"/>
              <a:cs typeface="Arial"/>
            </a:endParaRPr>
          </a:p>
        </p:txBody>
      </p:sp>
      <p:sp>
        <p:nvSpPr>
          <p:cNvPr id="15379" name="Line 20"/>
          <p:cNvSpPr>
            <a:spLocks noChangeShapeType="1"/>
          </p:cNvSpPr>
          <p:nvPr/>
        </p:nvSpPr>
        <p:spPr bwMode="auto">
          <a:xfrm>
            <a:off x="4732338" y="2549476"/>
            <a:ext cx="0" cy="306388"/>
          </a:xfrm>
          <a:prstGeom prst="line">
            <a:avLst/>
          </a:prstGeom>
          <a:noFill/>
          <a:ln w="12700">
            <a:solidFill>
              <a:schemeClr val="tx1"/>
            </a:solidFill>
            <a:round/>
            <a:headEnd type="none" w="sm" len="sm"/>
            <a:tailEnd type="triangle" w="sm" len="sm"/>
          </a:ln>
          <a:extLst>
            <a:ext uri="{909E8E84-426E-40dd-AFC4-6F175D3DCCD1}">
              <a14:hiddenFill xmlns="" xmlns:a14="http://schemas.microsoft.com/office/drawing/2010/main">
                <a:noFill/>
              </a14:hiddenFill>
            </a:ext>
          </a:extLst>
        </p:spPr>
        <p:txBody>
          <a:bodyPr wrap="none" anchor="ctr"/>
          <a:lstStyle/>
          <a:p>
            <a:pPr algn="ctr"/>
            <a:endParaRPr lang="en-US" sz="1100">
              <a:solidFill>
                <a:schemeClr val="bg1"/>
              </a:solidFill>
              <a:latin typeface="Arial"/>
              <a:cs typeface="Arial"/>
            </a:endParaRPr>
          </a:p>
        </p:txBody>
      </p:sp>
      <p:sp>
        <p:nvSpPr>
          <p:cNvPr id="15380" name="Line 21"/>
          <p:cNvSpPr>
            <a:spLocks noChangeShapeType="1"/>
          </p:cNvSpPr>
          <p:nvPr/>
        </p:nvSpPr>
        <p:spPr bwMode="auto">
          <a:xfrm>
            <a:off x="6561138" y="2549476"/>
            <a:ext cx="0" cy="306388"/>
          </a:xfrm>
          <a:prstGeom prst="line">
            <a:avLst/>
          </a:prstGeom>
          <a:noFill/>
          <a:ln w="12700">
            <a:solidFill>
              <a:schemeClr val="tx1"/>
            </a:solidFill>
            <a:round/>
            <a:headEnd type="none" w="sm" len="sm"/>
            <a:tailEnd type="triangle" w="sm" len="sm"/>
          </a:ln>
          <a:extLst>
            <a:ext uri="{909E8E84-426E-40dd-AFC4-6F175D3DCCD1}">
              <a14:hiddenFill xmlns="" xmlns:a14="http://schemas.microsoft.com/office/drawing/2010/main">
                <a:noFill/>
              </a14:hiddenFill>
            </a:ext>
          </a:extLst>
        </p:spPr>
        <p:txBody>
          <a:bodyPr wrap="none" anchor="ctr"/>
          <a:lstStyle/>
          <a:p>
            <a:pPr algn="ctr"/>
            <a:endParaRPr lang="en-US" sz="1100">
              <a:solidFill>
                <a:schemeClr val="bg1"/>
              </a:solidFill>
              <a:latin typeface="Arial"/>
              <a:cs typeface="Arial"/>
            </a:endParaRPr>
          </a:p>
        </p:txBody>
      </p:sp>
      <p:sp>
        <p:nvSpPr>
          <p:cNvPr id="15381" name="Line 22"/>
          <p:cNvSpPr>
            <a:spLocks noChangeShapeType="1"/>
          </p:cNvSpPr>
          <p:nvPr/>
        </p:nvSpPr>
        <p:spPr bwMode="auto">
          <a:xfrm flipV="1">
            <a:off x="3817938" y="2092276"/>
            <a:ext cx="0" cy="32766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5382" name="Line 23"/>
          <p:cNvSpPr>
            <a:spLocks noChangeShapeType="1"/>
          </p:cNvSpPr>
          <p:nvPr/>
        </p:nvSpPr>
        <p:spPr bwMode="gray">
          <a:xfrm>
            <a:off x="3817938" y="2092276"/>
            <a:ext cx="152400" cy="0"/>
          </a:xfrm>
          <a:prstGeom prst="line">
            <a:avLst/>
          </a:prstGeom>
          <a:noFill/>
          <a:ln w="12700">
            <a:solidFill>
              <a:schemeClr val="tx1"/>
            </a:solidFill>
            <a:round/>
            <a:headEnd type="none" w="sm" len="sm"/>
            <a:tailEnd type="triangl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5383" name="Line 24"/>
          <p:cNvSpPr>
            <a:spLocks noChangeShapeType="1"/>
          </p:cNvSpPr>
          <p:nvPr/>
        </p:nvSpPr>
        <p:spPr bwMode="blackWhite">
          <a:xfrm flipH="1">
            <a:off x="2903538" y="5368876"/>
            <a:ext cx="914400"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pPr algn="ctr"/>
            <a:endParaRPr lang="en-US" sz="1100">
              <a:solidFill>
                <a:schemeClr val="bg1"/>
              </a:solidFill>
              <a:latin typeface="Arial"/>
              <a:cs typeface="Arial"/>
            </a:endParaRPr>
          </a:p>
        </p:txBody>
      </p:sp>
      <p:sp>
        <p:nvSpPr>
          <p:cNvPr id="15384" name="Line 25"/>
          <p:cNvSpPr>
            <a:spLocks noChangeShapeType="1"/>
          </p:cNvSpPr>
          <p:nvPr/>
        </p:nvSpPr>
        <p:spPr bwMode="blackWhite">
          <a:xfrm flipV="1">
            <a:off x="2903538" y="5140276"/>
            <a:ext cx="0" cy="2286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pPr algn="ctr"/>
            <a:endParaRPr lang="en-US" sz="1100">
              <a:solidFill>
                <a:schemeClr val="bg1"/>
              </a:solidFill>
              <a:latin typeface="Arial"/>
              <a:cs typeface="Arial"/>
            </a:endParaRPr>
          </a:p>
        </p:txBody>
      </p:sp>
      <p:sp>
        <p:nvSpPr>
          <p:cNvPr id="15385" name="Text Box 26"/>
          <p:cNvSpPr txBox="1">
            <a:spLocks noChangeArrowheads="1"/>
          </p:cNvSpPr>
          <p:nvPr/>
        </p:nvSpPr>
        <p:spPr bwMode="auto">
          <a:xfrm>
            <a:off x="6154738" y="1025476"/>
            <a:ext cx="790575"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none" lIns="91416" tIns="45709" rIns="91416" bIns="45709">
            <a:spAutoFit/>
          </a:bodyPr>
          <a:lstStyle>
            <a:lvl1pPr eaLnBrk="0" hangingPunct="0">
              <a:defRPr sz="1100">
                <a:solidFill>
                  <a:schemeClr val="accent2"/>
                </a:solidFill>
                <a:latin typeface="Arial" charset="0"/>
                <a:ea typeface="ＭＳ Ｐゴシック" charset="0"/>
              </a:defRPr>
            </a:lvl1pPr>
            <a:lvl2pPr marL="742950" indent="-285750" eaLnBrk="0" hangingPunct="0">
              <a:defRPr sz="1100">
                <a:solidFill>
                  <a:schemeClr val="accent2"/>
                </a:solidFill>
                <a:latin typeface="Arial" charset="0"/>
                <a:ea typeface="ＭＳ Ｐゴシック" charset="0"/>
              </a:defRPr>
            </a:lvl2pPr>
            <a:lvl3pPr marL="1143000" indent="-228600" eaLnBrk="0" hangingPunct="0">
              <a:defRPr sz="1100">
                <a:solidFill>
                  <a:schemeClr val="accent2"/>
                </a:solidFill>
                <a:latin typeface="Arial" charset="0"/>
                <a:ea typeface="ＭＳ Ｐゴシック" charset="0"/>
              </a:defRPr>
            </a:lvl3pPr>
            <a:lvl4pPr marL="1600200" indent="-228600" eaLnBrk="0" hangingPunct="0">
              <a:defRPr sz="1100">
                <a:solidFill>
                  <a:schemeClr val="accent2"/>
                </a:solidFill>
                <a:latin typeface="Arial" charset="0"/>
                <a:ea typeface="ＭＳ Ｐゴシック" charset="0"/>
              </a:defRPr>
            </a:lvl4pPr>
            <a:lvl5pPr marL="2057400" indent="-228600" eaLnBrk="0" hangingPunct="0">
              <a:defRPr sz="1100">
                <a:solidFill>
                  <a:schemeClr val="accent2"/>
                </a:solidFill>
                <a:latin typeface="Arial" charset="0"/>
                <a:ea typeface="ＭＳ Ｐゴシック" charset="0"/>
              </a:defRPr>
            </a:lvl5pPr>
            <a:lvl6pPr marL="2514600" indent="-228600" eaLnBrk="0" fontAlgn="base" hangingPunct="0">
              <a:spcBef>
                <a:spcPct val="0"/>
              </a:spcBef>
              <a:spcAft>
                <a:spcPct val="0"/>
              </a:spcAft>
              <a:buChar char="•"/>
              <a:defRPr sz="1100">
                <a:solidFill>
                  <a:schemeClr val="accent2"/>
                </a:solidFill>
                <a:latin typeface="Arial" charset="0"/>
                <a:ea typeface="ＭＳ Ｐゴシック" charset="0"/>
              </a:defRPr>
            </a:lvl6pPr>
            <a:lvl7pPr marL="2971800" indent="-228600" eaLnBrk="0" fontAlgn="base" hangingPunct="0">
              <a:spcBef>
                <a:spcPct val="0"/>
              </a:spcBef>
              <a:spcAft>
                <a:spcPct val="0"/>
              </a:spcAft>
              <a:buChar char="•"/>
              <a:defRPr sz="1100">
                <a:solidFill>
                  <a:schemeClr val="accent2"/>
                </a:solidFill>
                <a:latin typeface="Arial" charset="0"/>
                <a:ea typeface="ＭＳ Ｐゴシック" charset="0"/>
              </a:defRPr>
            </a:lvl7pPr>
            <a:lvl8pPr marL="3429000" indent="-228600" eaLnBrk="0" fontAlgn="base" hangingPunct="0">
              <a:spcBef>
                <a:spcPct val="0"/>
              </a:spcBef>
              <a:spcAft>
                <a:spcPct val="0"/>
              </a:spcAft>
              <a:buChar char="•"/>
              <a:defRPr sz="1100">
                <a:solidFill>
                  <a:schemeClr val="accent2"/>
                </a:solidFill>
                <a:latin typeface="Arial" charset="0"/>
                <a:ea typeface="ＭＳ Ｐゴシック" charset="0"/>
              </a:defRPr>
            </a:lvl8pPr>
            <a:lvl9pPr marL="3886200" indent="-228600" eaLnBrk="0" fontAlgn="base" hangingPunct="0">
              <a:spcBef>
                <a:spcPct val="0"/>
              </a:spcBef>
              <a:spcAft>
                <a:spcPct val="0"/>
              </a:spcAft>
              <a:buChar char="•"/>
              <a:defRPr sz="1100">
                <a:solidFill>
                  <a:schemeClr val="accent2"/>
                </a:solidFill>
                <a:latin typeface="Arial" charset="0"/>
                <a:ea typeface="ＭＳ Ｐゴシック" charset="0"/>
              </a:defRPr>
            </a:lvl9pPr>
          </a:lstStyle>
          <a:p>
            <a:pPr>
              <a:buFontTx/>
              <a:buNone/>
            </a:pPr>
            <a:r>
              <a:rPr lang="en-US" sz="1800" b="1">
                <a:solidFill>
                  <a:schemeClr val="tx1"/>
                </a:solidFill>
              </a:rPr>
              <a:t>Day 4</a:t>
            </a:r>
          </a:p>
        </p:txBody>
      </p:sp>
      <p:sp>
        <p:nvSpPr>
          <p:cNvPr id="15386" name="Rectangle 27"/>
          <p:cNvSpPr>
            <a:spLocks noChangeArrowheads="1"/>
          </p:cNvSpPr>
          <p:nvPr/>
        </p:nvSpPr>
        <p:spPr bwMode="gray">
          <a:xfrm>
            <a:off x="5875338" y="1558876"/>
            <a:ext cx="1447800" cy="990600"/>
          </a:xfrm>
          <a:prstGeom prst="rect">
            <a:avLst/>
          </a:prstGeom>
          <a:solidFill>
            <a:schemeClr val="accent1"/>
          </a:solidFill>
          <a:ln w="12700">
            <a:solidFill>
              <a:schemeClr val="tx1"/>
            </a:solidFill>
            <a:miter lim="800000"/>
            <a:headEnd type="none" w="sm" len="sm"/>
            <a:tailEnd type="none" w="sm" len="sm"/>
          </a:ln>
        </p:spPr>
        <p:txBody>
          <a:bodyPr wrap="none" lIns="91416" tIns="45709" rIns="91416" bIns="45709" anchor="ctr"/>
          <a:lstStyle/>
          <a:p>
            <a:pPr algn="ctr" eaLnBrk="0" hangingPunct="0">
              <a:buFontTx/>
              <a:buNone/>
            </a:pPr>
            <a:r>
              <a:rPr lang="en-US" sz="1100" b="1">
                <a:solidFill>
                  <a:schemeClr val="bg1"/>
                </a:solidFill>
                <a:latin typeface="Arial"/>
                <a:cs typeface="Arial"/>
              </a:rPr>
              <a:t/>
            </a:r>
            <a:br>
              <a:rPr lang="en-US" sz="1100" b="1">
                <a:solidFill>
                  <a:schemeClr val="bg1"/>
                </a:solidFill>
                <a:latin typeface="Arial"/>
                <a:cs typeface="Arial"/>
              </a:rPr>
            </a:br>
            <a:r>
              <a:rPr lang="en-US" sz="1100" b="1">
                <a:solidFill>
                  <a:schemeClr val="bg1"/>
                </a:solidFill>
                <a:latin typeface="Arial"/>
                <a:cs typeface="Arial"/>
              </a:rPr>
              <a:t>9.  Hold</a:t>
            </a:r>
          </a:p>
          <a:p>
            <a:pPr algn="ctr" eaLnBrk="0" hangingPunct="0">
              <a:buFontTx/>
              <a:buNone/>
            </a:pPr>
            <a:r>
              <a:rPr lang="en-US" sz="1100" b="1">
                <a:solidFill>
                  <a:schemeClr val="bg1"/>
                </a:solidFill>
                <a:latin typeface="Arial"/>
                <a:cs typeface="Arial"/>
              </a:rPr>
              <a:t>management</a:t>
            </a:r>
          </a:p>
          <a:p>
            <a:pPr algn="ctr" eaLnBrk="0" hangingPunct="0">
              <a:buFontTx/>
              <a:buNone/>
            </a:pPr>
            <a:r>
              <a:rPr lang="en-US" sz="1100" b="1">
                <a:solidFill>
                  <a:schemeClr val="bg1"/>
                </a:solidFill>
                <a:latin typeface="Arial"/>
                <a:cs typeface="Arial"/>
              </a:rPr>
              <a:t>review</a:t>
            </a:r>
          </a:p>
          <a:p>
            <a:pPr algn="ctr" eaLnBrk="0" hangingPunct="0">
              <a:buFontTx/>
              <a:buNone/>
            </a:pPr>
            <a:endParaRPr lang="en-US" sz="1100" b="1">
              <a:solidFill>
                <a:schemeClr val="bg1"/>
              </a:solidFill>
              <a:latin typeface="Arial"/>
              <a:cs typeface="Arial"/>
            </a:endParaRPr>
          </a:p>
        </p:txBody>
      </p:sp>
      <p:sp>
        <p:nvSpPr>
          <p:cNvPr id="15387" name="Line 28"/>
          <p:cNvSpPr>
            <a:spLocks noChangeShapeType="1"/>
          </p:cNvSpPr>
          <p:nvPr/>
        </p:nvSpPr>
        <p:spPr bwMode="auto">
          <a:xfrm flipV="1">
            <a:off x="5722938" y="2092276"/>
            <a:ext cx="0" cy="1979613"/>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5388" name="Line 29"/>
          <p:cNvSpPr>
            <a:spLocks noChangeShapeType="1"/>
          </p:cNvSpPr>
          <p:nvPr/>
        </p:nvSpPr>
        <p:spPr bwMode="gray">
          <a:xfrm>
            <a:off x="5722938" y="2092276"/>
            <a:ext cx="152400" cy="0"/>
          </a:xfrm>
          <a:prstGeom prst="line">
            <a:avLst/>
          </a:prstGeom>
          <a:noFill/>
          <a:ln w="12700">
            <a:solidFill>
              <a:schemeClr val="tx1"/>
            </a:solidFill>
            <a:round/>
            <a:headEnd type="none" w="sm" len="sm"/>
            <a:tailEnd type="triangl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5389" name="Line 30"/>
          <p:cNvSpPr>
            <a:spLocks noChangeShapeType="1"/>
          </p:cNvSpPr>
          <p:nvPr/>
        </p:nvSpPr>
        <p:spPr bwMode="blackWhite">
          <a:xfrm flipH="1">
            <a:off x="4732338" y="4071889"/>
            <a:ext cx="990600"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5390" name="Line 31"/>
          <p:cNvSpPr>
            <a:spLocks noChangeShapeType="1"/>
          </p:cNvSpPr>
          <p:nvPr/>
        </p:nvSpPr>
        <p:spPr bwMode="blackWhite">
          <a:xfrm flipV="1">
            <a:off x="4732338" y="3844876"/>
            <a:ext cx="0" cy="227013"/>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5391" name="Rectangle 32"/>
          <p:cNvSpPr>
            <a:spLocks noChangeArrowheads="1"/>
          </p:cNvSpPr>
          <p:nvPr/>
        </p:nvSpPr>
        <p:spPr bwMode="gray">
          <a:xfrm>
            <a:off x="388938" y="4149676"/>
            <a:ext cx="1447800" cy="990600"/>
          </a:xfrm>
          <a:prstGeom prst="rect">
            <a:avLst/>
          </a:prstGeom>
          <a:solidFill>
            <a:schemeClr val="accent1"/>
          </a:solidFill>
          <a:ln w="12700">
            <a:solidFill>
              <a:schemeClr val="tx1"/>
            </a:solidFill>
            <a:miter lim="800000"/>
            <a:headEnd type="none" w="sm" len="sm"/>
            <a:tailEnd type="none" w="sm" len="sm"/>
          </a:ln>
        </p:spPr>
        <p:txBody>
          <a:bodyPr wrap="none" lIns="91416" tIns="45709" rIns="91416" bIns="45709" anchor="ctr"/>
          <a:lstStyle/>
          <a:p>
            <a:pPr algn="ctr" eaLnBrk="0" hangingPunct="0">
              <a:buFontTx/>
              <a:buNone/>
            </a:pPr>
            <a:endParaRPr lang="en-US" sz="1100" b="1">
              <a:solidFill>
                <a:schemeClr val="bg1"/>
              </a:solidFill>
              <a:latin typeface="Arial"/>
              <a:cs typeface="Arial"/>
            </a:endParaRPr>
          </a:p>
          <a:p>
            <a:pPr algn="ctr" eaLnBrk="0" hangingPunct="0">
              <a:buFontTx/>
              <a:buNone/>
            </a:pPr>
            <a:r>
              <a:rPr lang="en-US" sz="1100" b="1">
                <a:solidFill>
                  <a:schemeClr val="bg1"/>
                </a:solidFill>
                <a:latin typeface="Arial"/>
                <a:cs typeface="Arial"/>
              </a:rPr>
              <a:t>3.  Produce </a:t>
            </a:r>
          </a:p>
          <a:p>
            <a:pPr algn="ctr" eaLnBrk="0" hangingPunct="0">
              <a:buFontTx/>
              <a:buNone/>
            </a:pPr>
            <a:r>
              <a:rPr lang="en-US" sz="1100" b="1">
                <a:solidFill>
                  <a:schemeClr val="bg1"/>
                </a:solidFill>
                <a:latin typeface="Arial"/>
                <a:cs typeface="Arial"/>
              </a:rPr>
              <a:t>development</a:t>
            </a:r>
          </a:p>
          <a:p>
            <a:pPr algn="ctr" eaLnBrk="0" hangingPunct="0">
              <a:buFontTx/>
              <a:buNone/>
            </a:pPr>
            <a:r>
              <a:rPr lang="en-US" sz="1100" b="1">
                <a:solidFill>
                  <a:schemeClr val="bg1"/>
                </a:solidFill>
                <a:latin typeface="Arial"/>
                <a:cs typeface="Arial"/>
              </a:rPr>
              <a:t>strategy</a:t>
            </a:r>
          </a:p>
          <a:p>
            <a:pPr algn="ctr" eaLnBrk="0" hangingPunct="0">
              <a:buFontTx/>
              <a:buNone/>
            </a:pPr>
            <a:r>
              <a:rPr lang="en-US" sz="1100" b="1">
                <a:solidFill>
                  <a:schemeClr val="bg1"/>
                </a:solidFill>
                <a:latin typeface="Arial"/>
                <a:cs typeface="Arial"/>
              </a:rPr>
              <a:t>and process</a:t>
            </a:r>
          </a:p>
          <a:p>
            <a:pPr algn="ctr" eaLnBrk="0" hangingPunct="0">
              <a:buFontTx/>
              <a:buNone/>
            </a:pPr>
            <a:endParaRPr lang="en-US" sz="1100" b="1">
              <a:solidFill>
                <a:schemeClr val="bg1"/>
              </a:solidFill>
              <a:latin typeface="Arial"/>
              <a:cs typeface="Arial"/>
            </a:endParaRPr>
          </a:p>
        </p:txBody>
      </p:sp>
      <p:sp>
        <p:nvSpPr>
          <p:cNvPr id="15392" name="Line 33"/>
          <p:cNvSpPr>
            <a:spLocks noChangeShapeType="1"/>
          </p:cNvSpPr>
          <p:nvPr/>
        </p:nvSpPr>
        <p:spPr bwMode="auto">
          <a:xfrm>
            <a:off x="1076326" y="3844876"/>
            <a:ext cx="0" cy="304800"/>
          </a:xfrm>
          <a:prstGeom prst="line">
            <a:avLst/>
          </a:prstGeom>
          <a:noFill/>
          <a:ln w="12700">
            <a:solidFill>
              <a:schemeClr val="tx1"/>
            </a:solidFill>
            <a:round/>
            <a:headEnd type="none" w="sm" len="sm"/>
            <a:tailEnd type="triangl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5393" name="Line 34"/>
          <p:cNvSpPr>
            <a:spLocks noChangeShapeType="1"/>
          </p:cNvSpPr>
          <p:nvPr/>
        </p:nvSpPr>
        <p:spPr bwMode="blackWhite">
          <a:xfrm flipV="1">
            <a:off x="1076326" y="5140276"/>
            <a:ext cx="0" cy="2286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pPr algn="ctr"/>
            <a:endParaRPr lang="en-US" sz="1100">
              <a:solidFill>
                <a:schemeClr val="bg1"/>
              </a:solidFill>
              <a:latin typeface="Arial"/>
              <a:cs typeface="Arial"/>
            </a:endParaRPr>
          </a:p>
        </p:txBody>
      </p:sp>
      <p:sp>
        <p:nvSpPr>
          <p:cNvPr id="15394" name="Line 35"/>
          <p:cNvSpPr>
            <a:spLocks noChangeShapeType="1"/>
          </p:cNvSpPr>
          <p:nvPr/>
        </p:nvSpPr>
        <p:spPr bwMode="blackWhite">
          <a:xfrm flipH="1">
            <a:off x="1076326" y="5368876"/>
            <a:ext cx="914400" cy="0"/>
          </a:xfrm>
          <a:prstGeom prst="line">
            <a:avLst/>
          </a:prstGeom>
          <a:noFill/>
          <a:ln w="12700">
            <a:solidFill>
              <a:schemeClr val="accent2">
                <a:lumMod val="75000"/>
              </a:schemeClr>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pPr algn="ctr"/>
            <a:endParaRPr lang="en-US" sz="1100">
              <a:solidFill>
                <a:schemeClr val="bg1"/>
              </a:solidFill>
              <a:latin typeface="Arial"/>
              <a:cs typeface="Arial"/>
            </a:endParaRPr>
          </a:p>
        </p:txBody>
      </p:sp>
      <p:sp>
        <p:nvSpPr>
          <p:cNvPr id="15395" name="Text Box 36"/>
          <p:cNvSpPr txBox="1">
            <a:spLocks noChangeArrowheads="1"/>
          </p:cNvSpPr>
          <p:nvPr/>
        </p:nvSpPr>
        <p:spPr bwMode="auto">
          <a:xfrm>
            <a:off x="4046538" y="4559973"/>
            <a:ext cx="4665661"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defTabSz="1027113" eaLnBrk="0" hangingPunct="0">
              <a:defRPr sz="1100">
                <a:solidFill>
                  <a:schemeClr val="accent2"/>
                </a:solidFill>
                <a:latin typeface="Arial" charset="0"/>
                <a:ea typeface="ＭＳ Ｐゴシック" charset="0"/>
              </a:defRPr>
            </a:lvl1pPr>
            <a:lvl2pPr marL="742950" indent="-285750" defTabSz="1027113" eaLnBrk="0" hangingPunct="0">
              <a:defRPr sz="1100">
                <a:solidFill>
                  <a:schemeClr val="accent2"/>
                </a:solidFill>
                <a:latin typeface="Arial" charset="0"/>
                <a:ea typeface="ＭＳ Ｐゴシック" charset="0"/>
              </a:defRPr>
            </a:lvl2pPr>
            <a:lvl3pPr marL="1143000" indent="-228600" defTabSz="1027113" eaLnBrk="0" hangingPunct="0">
              <a:defRPr sz="1100">
                <a:solidFill>
                  <a:schemeClr val="accent2"/>
                </a:solidFill>
                <a:latin typeface="Arial" charset="0"/>
                <a:ea typeface="ＭＳ Ｐゴシック" charset="0"/>
              </a:defRPr>
            </a:lvl3pPr>
            <a:lvl4pPr marL="1600200" indent="-228600" defTabSz="1027113" eaLnBrk="0" hangingPunct="0">
              <a:defRPr sz="1100">
                <a:solidFill>
                  <a:schemeClr val="accent2"/>
                </a:solidFill>
                <a:latin typeface="Arial" charset="0"/>
                <a:ea typeface="ＭＳ Ｐゴシック" charset="0"/>
              </a:defRPr>
            </a:lvl4pPr>
            <a:lvl5pPr marL="2057400" indent="-228600" defTabSz="1027113" eaLnBrk="0" hangingPunct="0">
              <a:defRPr sz="1100">
                <a:solidFill>
                  <a:schemeClr val="accent2"/>
                </a:solidFill>
                <a:latin typeface="Arial" charset="0"/>
                <a:ea typeface="ＭＳ Ｐゴシック" charset="0"/>
              </a:defRPr>
            </a:lvl5pPr>
            <a:lvl6pPr marL="25146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6pPr>
            <a:lvl7pPr marL="29718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7pPr>
            <a:lvl8pPr marL="34290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8pPr>
            <a:lvl9pPr marL="38862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9pPr>
          </a:lstStyle>
          <a:p>
            <a:pPr eaLnBrk="1" hangingPunct="1">
              <a:buFontTx/>
              <a:buNone/>
            </a:pPr>
            <a:r>
              <a:rPr lang="en-US" sz="1800" dirty="0">
                <a:solidFill>
                  <a:schemeClr val="tx1"/>
                </a:solidFill>
              </a:rPr>
              <a:t>A qualified coach guides the team through a defined process to develop its plan and to negotiate that plan with management.</a:t>
            </a:r>
          </a:p>
        </p:txBody>
      </p:sp>
    </p:spTree>
    <p:extLst>
      <p:ext uri="{BB962C8B-B14F-4D97-AF65-F5344CB8AC3E}">
        <p14:creationId xmlns:p14="http://schemas.microsoft.com/office/powerpoint/2010/main" val="11782076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noFill/>
        </p:spPr>
        <p:txBody>
          <a:bodyPr lIns="115861" tIns="57137" rIns="115861" bIns="57137" anchor="ctr">
            <a:normAutofit/>
          </a:bodyPr>
          <a:lstStyle/>
          <a:p>
            <a:pPr defTabSz="722313" eaLnBrk="1" hangingPunct="1"/>
            <a:r>
              <a:rPr lang="en-US">
                <a:latin typeface="Arial" charset="0"/>
              </a:rPr>
              <a:t>TSP Process Structure</a:t>
            </a:r>
          </a:p>
        </p:txBody>
      </p:sp>
      <p:sp>
        <p:nvSpPr>
          <p:cNvPr id="2" name="Content Placeholder 1"/>
          <p:cNvSpPr>
            <a:spLocks noGrp="1"/>
          </p:cNvSpPr>
          <p:nvPr>
            <p:ph sz="half" idx="1"/>
          </p:nvPr>
        </p:nvSpPr>
        <p:spPr>
          <a:xfrm>
            <a:off x="4659216" y="1076898"/>
            <a:ext cx="4065683" cy="5126860"/>
          </a:xfrm>
        </p:spPr>
        <p:txBody>
          <a:bodyPr>
            <a:normAutofit/>
          </a:bodyPr>
          <a:lstStyle/>
          <a:p>
            <a:pPr defTabSz="722313">
              <a:lnSpc>
                <a:spcPct val="90000"/>
              </a:lnSpc>
            </a:pPr>
            <a:r>
              <a:rPr lang="en-US" sz="1900" dirty="0">
                <a:latin typeface="Arial" charset="0"/>
              </a:rPr>
              <a:t>TSP projects can start on any phase or cycle.</a:t>
            </a:r>
          </a:p>
          <a:p>
            <a:pPr defTabSz="722313">
              <a:lnSpc>
                <a:spcPct val="90000"/>
              </a:lnSpc>
            </a:pPr>
            <a:endParaRPr lang="en-US" sz="1900" dirty="0">
              <a:latin typeface="Arial" charset="0"/>
            </a:endParaRPr>
          </a:p>
          <a:p>
            <a:pPr defTabSz="722313">
              <a:lnSpc>
                <a:spcPct val="90000"/>
              </a:lnSpc>
            </a:pPr>
            <a:r>
              <a:rPr lang="en-US" sz="1900" dirty="0">
                <a:latin typeface="Arial" charset="0"/>
              </a:rPr>
              <a:t>Each phase or cycle starts with a launch or </a:t>
            </a:r>
            <a:r>
              <a:rPr lang="en-US" sz="1900" dirty="0" err="1">
                <a:latin typeface="Arial" charset="0"/>
              </a:rPr>
              <a:t>relaunch</a:t>
            </a:r>
            <a:r>
              <a:rPr lang="en-US" sz="1900" dirty="0">
                <a:latin typeface="Arial" charset="0"/>
              </a:rPr>
              <a:t>.</a:t>
            </a:r>
          </a:p>
          <a:p>
            <a:pPr defTabSz="722313">
              <a:lnSpc>
                <a:spcPct val="90000"/>
              </a:lnSpc>
            </a:pPr>
            <a:endParaRPr lang="en-US" sz="1900" dirty="0">
              <a:latin typeface="Arial" charset="0"/>
            </a:endParaRPr>
          </a:p>
          <a:p>
            <a:pPr defTabSz="722313">
              <a:lnSpc>
                <a:spcPct val="90000"/>
              </a:lnSpc>
            </a:pPr>
            <a:r>
              <a:rPr lang="en-US" sz="1900" dirty="0">
                <a:latin typeface="Arial" charset="0"/>
              </a:rPr>
              <a:t>The strategy is to</a:t>
            </a:r>
          </a:p>
          <a:p>
            <a:pPr marL="300038" lvl="1" indent="-185738" defTabSz="722313">
              <a:lnSpc>
                <a:spcPct val="90000"/>
              </a:lnSpc>
            </a:pPr>
            <a:r>
              <a:rPr lang="en-US" sz="1900" dirty="0">
                <a:latin typeface="Arial" charset="0"/>
              </a:rPr>
              <a:t>develop in increments </a:t>
            </a:r>
          </a:p>
          <a:p>
            <a:pPr marL="300038" lvl="1" indent="-185738" defTabSz="722313">
              <a:lnSpc>
                <a:spcPct val="90000"/>
              </a:lnSpc>
            </a:pPr>
            <a:r>
              <a:rPr lang="en-US" sz="1900" dirty="0">
                <a:latin typeface="Arial" charset="0"/>
              </a:rPr>
              <a:t>use multiple cycles</a:t>
            </a:r>
          </a:p>
          <a:p>
            <a:pPr marL="300038" lvl="1" indent="-185738" defTabSz="722313">
              <a:lnSpc>
                <a:spcPct val="90000"/>
              </a:lnSpc>
            </a:pPr>
            <a:r>
              <a:rPr lang="en-US" sz="1900" dirty="0">
                <a:latin typeface="Arial" charset="0"/>
              </a:rPr>
              <a:t>work ahead</a:t>
            </a:r>
          </a:p>
          <a:p>
            <a:pPr defTabSz="722313">
              <a:lnSpc>
                <a:spcPct val="90000"/>
              </a:lnSpc>
            </a:pPr>
            <a:endParaRPr lang="en-US" sz="1900" dirty="0">
              <a:latin typeface="Arial" charset="0"/>
            </a:endParaRPr>
          </a:p>
          <a:p>
            <a:pPr defTabSz="722313">
              <a:lnSpc>
                <a:spcPct val="90000"/>
              </a:lnSpc>
            </a:pPr>
            <a:r>
              <a:rPr lang="en-US" sz="1900" dirty="0">
                <a:latin typeface="Arial" charset="0"/>
              </a:rPr>
              <a:t>TSP supports whatever process structure makes the most business and technical sense</a:t>
            </a:r>
            <a:r>
              <a:rPr lang="en-US" sz="1900" dirty="0" smtClean="0">
                <a:latin typeface="Arial" charset="0"/>
              </a:rPr>
              <a:t>.</a:t>
            </a:r>
            <a:endParaRPr lang="en-US" sz="1900" dirty="0">
              <a:latin typeface="Arial" charset="0"/>
            </a:endParaRPr>
          </a:p>
        </p:txBody>
      </p:sp>
      <p:grpSp>
        <p:nvGrpSpPr>
          <p:cNvPr id="3" name="Group 2"/>
          <p:cNvGrpSpPr/>
          <p:nvPr/>
        </p:nvGrpSpPr>
        <p:grpSpPr>
          <a:xfrm>
            <a:off x="622203" y="1123950"/>
            <a:ext cx="3595736" cy="4847378"/>
            <a:chOff x="622203" y="1123950"/>
            <a:chExt cx="2868613" cy="3867150"/>
          </a:xfrm>
        </p:grpSpPr>
        <p:sp>
          <p:nvSpPr>
            <p:cNvPr id="16388" name="Oval 4"/>
            <p:cNvSpPr>
              <a:spLocks noChangeAspect="1" noChangeArrowheads="1"/>
            </p:cNvSpPr>
            <p:nvPr/>
          </p:nvSpPr>
          <p:spPr bwMode="gray">
            <a:xfrm>
              <a:off x="622203" y="3562350"/>
              <a:ext cx="1447800" cy="533400"/>
            </a:xfrm>
            <a:prstGeom prst="ellipse">
              <a:avLst/>
            </a:prstGeom>
            <a:solidFill>
              <a:schemeClr val="accent1"/>
            </a:solidFill>
            <a:ln w="12700">
              <a:solidFill>
                <a:schemeClr val="tx1"/>
              </a:solidFill>
              <a:round/>
              <a:headEnd/>
              <a:tailEnd/>
            </a:ln>
          </p:spPr>
          <p:txBody>
            <a:bodyPr wrap="none" lIns="91416" tIns="45709" rIns="91416" bIns="45709" anchor="ctr"/>
            <a:lstStyle/>
            <a:p>
              <a:pPr algn="ctr" eaLnBrk="0" hangingPunct="0">
                <a:buFontTx/>
                <a:buNone/>
              </a:pPr>
              <a:r>
                <a:rPr lang="en-US" sz="1200" b="1">
                  <a:solidFill>
                    <a:srgbClr val="FFFFFF"/>
                  </a:solidFill>
                </a:rPr>
                <a:t>Phase or cycle</a:t>
              </a:r>
            </a:p>
            <a:p>
              <a:pPr algn="ctr" eaLnBrk="0" hangingPunct="0">
                <a:buFontTx/>
                <a:buNone/>
              </a:pPr>
              <a:r>
                <a:rPr lang="en-US" sz="1200" b="1">
                  <a:solidFill>
                    <a:srgbClr val="FFFFFF"/>
                  </a:solidFill>
                </a:rPr>
                <a:t>Postmortem</a:t>
              </a:r>
            </a:p>
          </p:txBody>
        </p:sp>
        <p:sp>
          <p:nvSpPr>
            <p:cNvPr id="16389" name="Rectangle 5"/>
            <p:cNvSpPr>
              <a:spLocks noChangeArrowheads="1"/>
            </p:cNvSpPr>
            <p:nvPr/>
          </p:nvSpPr>
          <p:spPr bwMode="gray">
            <a:xfrm>
              <a:off x="2184303" y="2419350"/>
              <a:ext cx="1306513" cy="1066800"/>
            </a:xfrm>
            <a:prstGeom prst="rect">
              <a:avLst/>
            </a:prstGeom>
            <a:solidFill>
              <a:schemeClr val="accent1"/>
            </a:solidFill>
            <a:ln w="12700">
              <a:solidFill>
                <a:schemeClr val="tx1"/>
              </a:solidFill>
              <a:miter lim="800000"/>
              <a:headEnd/>
              <a:tailEnd/>
            </a:ln>
          </p:spPr>
          <p:txBody>
            <a:bodyPr wrap="none" lIns="91416" tIns="45709" rIns="91416" bIns="45709" anchor="ctr"/>
            <a:lstStyle/>
            <a:p>
              <a:pPr algn="ctr" eaLnBrk="0" hangingPunct="0">
                <a:buFontTx/>
                <a:buNone/>
              </a:pPr>
              <a:r>
                <a:rPr lang="en-US" sz="1200" b="1">
                  <a:solidFill>
                    <a:srgbClr val="FFFFFF"/>
                  </a:solidFill>
                </a:rPr>
                <a:t>Development</a:t>
              </a:r>
            </a:p>
            <a:p>
              <a:pPr algn="ctr" eaLnBrk="0" hangingPunct="0">
                <a:buFontTx/>
                <a:buNone/>
              </a:pPr>
              <a:r>
                <a:rPr lang="en-US" sz="1200" b="1">
                  <a:solidFill>
                    <a:srgbClr val="FFFFFF"/>
                  </a:solidFill>
                </a:rPr>
                <a:t>phase</a:t>
              </a:r>
            </a:p>
            <a:p>
              <a:pPr algn="ctr" eaLnBrk="0" hangingPunct="0">
                <a:buFontTx/>
                <a:buNone/>
              </a:pPr>
              <a:r>
                <a:rPr lang="en-US" sz="1200" b="1">
                  <a:solidFill>
                    <a:srgbClr val="FFFFFF"/>
                  </a:solidFill>
                </a:rPr>
                <a:t>or cycle</a:t>
              </a:r>
            </a:p>
          </p:txBody>
        </p:sp>
        <p:sp>
          <p:nvSpPr>
            <p:cNvPr id="16390" name="Oval 6"/>
            <p:cNvSpPr>
              <a:spLocks noChangeAspect="1" noChangeArrowheads="1"/>
            </p:cNvSpPr>
            <p:nvPr/>
          </p:nvSpPr>
          <p:spPr bwMode="gray">
            <a:xfrm>
              <a:off x="888903" y="1123950"/>
              <a:ext cx="912813" cy="419100"/>
            </a:xfrm>
            <a:prstGeom prst="ellipse">
              <a:avLst/>
            </a:prstGeom>
            <a:solidFill>
              <a:schemeClr val="accent1"/>
            </a:solidFill>
            <a:ln w="12700">
              <a:solidFill>
                <a:schemeClr val="tx1"/>
              </a:solidFill>
              <a:round/>
              <a:headEnd/>
              <a:tailEnd/>
            </a:ln>
          </p:spPr>
          <p:txBody>
            <a:bodyPr wrap="none" lIns="91416" tIns="45709" rIns="91416" bIns="45709" anchor="ctr"/>
            <a:lstStyle/>
            <a:p>
              <a:pPr algn="ctr" eaLnBrk="0" hangingPunct="0">
                <a:buFontTx/>
                <a:buNone/>
              </a:pPr>
              <a:r>
                <a:rPr lang="en-US" sz="1200" b="1">
                  <a:solidFill>
                    <a:srgbClr val="FFFFFF"/>
                  </a:solidFill>
                </a:rPr>
                <a:t>Launch</a:t>
              </a:r>
            </a:p>
          </p:txBody>
        </p:sp>
        <p:cxnSp>
          <p:nvCxnSpPr>
            <p:cNvPr id="16391" name="AutoShape 7"/>
            <p:cNvCxnSpPr>
              <a:cxnSpLocks noChangeShapeType="1"/>
              <a:stCxn id="16390" idx="6"/>
              <a:endCxn id="16389" idx="0"/>
            </p:cNvCxnSpPr>
            <p:nvPr/>
          </p:nvCxnSpPr>
          <p:spPr bwMode="auto">
            <a:xfrm>
              <a:off x="1801716" y="1333500"/>
              <a:ext cx="1036637" cy="1085850"/>
            </a:xfrm>
            <a:prstGeom prst="curvedConnector2">
              <a:avLst/>
            </a:prstGeom>
            <a:noFill/>
            <a:ln w="12700">
              <a:solidFill>
                <a:schemeClr val="tx1"/>
              </a:solidFill>
              <a:round/>
              <a:headEnd type="none" w="sm" len="sm"/>
              <a:tailEnd type="triangle" w="sm" len="sm"/>
            </a:ln>
            <a:extLst>
              <a:ext uri="{909E8E84-426E-40dd-AFC4-6F175D3DCCD1}">
                <a14:hiddenFill xmlns="" xmlns:a14="http://schemas.microsoft.com/office/drawing/2010/main">
                  <a:noFill/>
                </a14:hiddenFill>
              </a:ext>
            </a:extLst>
          </p:spPr>
        </p:cxnSp>
        <p:cxnSp>
          <p:nvCxnSpPr>
            <p:cNvPr id="16392" name="AutoShape 8"/>
            <p:cNvCxnSpPr>
              <a:cxnSpLocks noChangeShapeType="1"/>
              <a:stCxn id="16389" idx="2"/>
              <a:endCxn id="16388" idx="6"/>
            </p:cNvCxnSpPr>
            <p:nvPr/>
          </p:nvCxnSpPr>
          <p:spPr bwMode="auto">
            <a:xfrm rot="5400000">
              <a:off x="2282728" y="3273425"/>
              <a:ext cx="342900" cy="768350"/>
            </a:xfrm>
            <a:prstGeom prst="curvedConnector2">
              <a:avLst/>
            </a:prstGeom>
            <a:noFill/>
            <a:ln w="12700">
              <a:solidFill>
                <a:schemeClr val="tx1"/>
              </a:solidFill>
              <a:round/>
              <a:headEnd type="none" w="sm" len="sm"/>
              <a:tailEnd type="triangle" w="sm" len="sm"/>
            </a:ln>
            <a:extLst>
              <a:ext uri="{909E8E84-426E-40dd-AFC4-6F175D3DCCD1}">
                <a14:hiddenFill xmlns="" xmlns:a14="http://schemas.microsoft.com/office/drawing/2010/main">
                  <a:noFill/>
                </a14:hiddenFill>
              </a:ext>
            </a:extLst>
          </p:spPr>
        </p:cxnSp>
        <p:sp>
          <p:nvSpPr>
            <p:cNvPr id="16393" name="Oval 9"/>
            <p:cNvSpPr>
              <a:spLocks noChangeAspect="1" noChangeArrowheads="1"/>
            </p:cNvSpPr>
            <p:nvPr/>
          </p:nvSpPr>
          <p:spPr bwMode="gray">
            <a:xfrm>
              <a:off x="814291" y="1885950"/>
              <a:ext cx="1065212" cy="419100"/>
            </a:xfrm>
            <a:prstGeom prst="ellipse">
              <a:avLst/>
            </a:prstGeom>
            <a:solidFill>
              <a:schemeClr val="accent1"/>
            </a:solidFill>
            <a:ln w="12700">
              <a:solidFill>
                <a:schemeClr val="tx1"/>
              </a:solidFill>
              <a:round/>
              <a:headEnd/>
              <a:tailEnd/>
            </a:ln>
          </p:spPr>
          <p:txBody>
            <a:bodyPr wrap="none" lIns="91416" tIns="45709" rIns="91416" bIns="45709" anchor="ctr"/>
            <a:lstStyle/>
            <a:p>
              <a:pPr algn="ctr" eaLnBrk="0" hangingPunct="0">
                <a:buFontTx/>
                <a:buNone/>
              </a:pPr>
              <a:r>
                <a:rPr lang="en-US" sz="1200" b="1">
                  <a:solidFill>
                    <a:srgbClr val="FFFFFF"/>
                  </a:solidFill>
                </a:rPr>
                <a:t>Re-launch</a:t>
              </a:r>
            </a:p>
          </p:txBody>
        </p:sp>
        <p:cxnSp>
          <p:nvCxnSpPr>
            <p:cNvPr id="16394" name="AutoShape 10"/>
            <p:cNvCxnSpPr>
              <a:cxnSpLocks noChangeShapeType="1"/>
              <a:stCxn id="16388" idx="2"/>
              <a:endCxn id="16393" idx="2"/>
            </p:cNvCxnSpPr>
            <p:nvPr/>
          </p:nvCxnSpPr>
          <p:spPr bwMode="auto">
            <a:xfrm rot="10800000" flipH="1">
              <a:off x="622203" y="2095500"/>
              <a:ext cx="192088" cy="1733550"/>
            </a:xfrm>
            <a:prstGeom prst="curvedConnector3">
              <a:avLst>
                <a:gd name="adj1" fmla="val -119009"/>
              </a:avLst>
            </a:prstGeom>
            <a:noFill/>
            <a:ln w="12700">
              <a:solidFill>
                <a:schemeClr val="tx1"/>
              </a:solidFill>
              <a:round/>
              <a:headEnd type="none" w="sm" len="sm"/>
              <a:tailEnd type="triangle" w="sm" len="sm"/>
            </a:ln>
            <a:extLst>
              <a:ext uri="{909E8E84-426E-40dd-AFC4-6F175D3DCCD1}">
                <a14:hiddenFill xmlns="" xmlns:a14="http://schemas.microsoft.com/office/drawing/2010/main">
                  <a:noFill/>
                </a14:hiddenFill>
              </a:ext>
            </a:extLst>
          </p:spPr>
        </p:cxnSp>
        <p:cxnSp>
          <p:nvCxnSpPr>
            <p:cNvPr id="16395" name="AutoShape 11"/>
            <p:cNvCxnSpPr>
              <a:cxnSpLocks noChangeShapeType="1"/>
              <a:stCxn id="16393" idx="6"/>
              <a:endCxn id="16389" idx="0"/>
            </p:cNvCxnSpPr>
            <p:nvPr/>
          </p:nvCxnSpPr>
          <p:spPr bwMode="auto">
            <a:xfrm>
              <a:off x="1879503" y="2095500"/>
              <a:ext cx="958850" cy="323850"/>
            </a:xfrm>
            <a:prstGeom prst="curvedConnector2">
              <a:avLst/>
            </a:prstGeom>
            <a:noFill/>
            <a:ln w="12700">
              <a:solidFill>
                <a:schemeClr val="tx1"/>
              </a:solidFill>
              <a:round/>
              <a:headEnd type="none" w="sm" len="sm"/>
              <a:tailEnd type="triangle" w="sm" len="sm"/>
            </a:ln>
            <a:extLst>
              <a:ext uri="{909E8E84-426E-40dd-AFC4-6F175D3DCCD1}">
                <a14:hiddenFill xmlns="" xmlns:a14="http://schemas.microsoft.com/office/drawing/2010/main">
                  <a:noFill/>
                </a14:hiddenFill>
              </a:ext>
            </a:extLst>
          </p:spPr>
        </p:cxnSp>
        <p:sp>
          <p:nvSpPr>
            <p:cNvPr id="16396" name="Oval 12"/>
            <p:cNvSpPr>
              <a:spLocks noChangeAspect="1" noChangeArrowheads="1"/>
            </p:cNvSpPr>
            <p:nvPr/>
          </p:nvSpPr>
          <p:spPr bwMode="gray">
            <a:xfrm>
              <a:off x="622203" y="4457700"/>
              <a:ext cx="1447800" cy="533400"/>
            </a:xfrm>
            <a:prstGeom prst="ellipse">
              <a:avLst/>
            </a:prstGeom>
            <a:solidFill>
              <a:schemeClr val="accent1"/>
            </a:solidFill>
            <a:ln w="12700">
              <a:solidFill>
                <a:schemeClr val="tx1"/>
              </a:solidFill>
              <a:round/>
              <a:headEnd/>
              <a:tailEnd/>
            </a:ln>
          </p:spPr>
          <p:txBody>
            <a:bodyPr wrap="none" lIns="91416" tIns="45709" rIns="91416" bIns="45709" anchor="ctr"/>
            <a:lstStyle/>
            <a:p>
              <a:pPr algn="ctr" eaLnBrk="0" hangingPunct="0">
                <a:buFontTx/>
                <a:buNone/>
              </a:pPr>
              <a:r>
                <a:rPr lang="en-US" sz="1200" b="1">
                  <a:solidFill>
                    <a:srgbClr val="FFFFFF"/>
                  </a:solidFill>
                </a:rPr>
                <a:t>Project</a:t>
              </a:r>
            </a:p>
            <a:p>
              <a:pPr algn="ctr" eaLnBrk="0" hangingPunct="0">
                <a:buFontTx/>
                <a:buNone/>
              </a:pPr>
              <a:r>
                <a:rPr lang="en-US" sz="1200" b="1">
                  <a:solidFill>
                    <a:srgbClr val="FFFFFF"/>
                  </a:solidFill>
                </a:rPr>
                <a:t>Postmortem</a:t>
              </a:r>
            </a:p>
          </p:txBody>
        </p:sp>
        <p:cxnSp>
          <p:nvCxnSpPr>
            <p:cNvPr id="16397" name="AutoShape 13"/>
            <p:cNvCxnSpPr>
              <a:cxnSpLocks noChangeShapeType="1"/>
              <a:stCxn id="16389" idx="2"/>
              <a:endCxn id="16396" idx="6"/>
            </p:cNvCxnSpPr>
            <p:nvPr/>
          </p:nvCxnSpPr>
          <p:spPr bwMode="auto">
            <a:xfrm rot="5400000">
              <a:off x="1835053" y="3721100"/>
              <a:ext cx="1238250" cy="768350"/>
            </a:xfrm>
            <a:prstGeom prst="curvedConnector2">
              <a:avLst/>
            </a:prstGeom>
            <a:noFill/>
            <a:ln w="12700">
              <a:solidFill>
                <a:schemeClr val="tx1"/>
              </a:solidFill>
              <a:round/>
              <a:headEnd type="none" w="sm" len="sm"/>
              <a:tailEnd type="triangle" w="sm" len="sm"/>
            </a:ln>
            <a:extLst>
              <a:ext uri="{909E8E84-426E-40dd-AFC4-6F175D3DCCD1}">
                <a14:hiddenFill xmlns="" xmlns:a14="http://schemas.microsoft.com/office/drawing/2010/main">
                  <a:noFill/>
                </a14:hiddenFill>
              </a:ext>
            </a:extLst>
          </p:spPr>
        </p:cxnSp>
      </p:grpSp>
    </p:spTree>
    <p:extLst>
      <p:ext uri="{BB962C8B-B14F-4D97-AF65-F5344CB8AC3E}">
        <p14:creationId xmlns:p14="http://schemas.microsoft.com/office/powerpoint/2010/main" val="9439056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atin typeface="Arial" charset="0"/>
              </a:rPr>
              <a:t>Cast of Characters</a:t>
            </a:r>
          </a:p>
        </p:txBody>
      </p:sp>
      <p:sp>
        <p:nvSpPr>
          <p:cNvPr id="17411" name="Rectangle 3"/>
          <p:cNvSpPr>
            <a:spLocks noGrp="1" noChangeArrowheads="1"/>
          </p:cNvSpPr>
          <p:nvPr>
            <p:ph idx="1"/>
          </p:nvPr>
        </p:nvSpPr>
        <p:spPr/>
        <p:txBody>
          <a:bodyPr/>
          <a:lstStyle/>
          <a:p>
            <a:pPr marL="0" indent="0" eaLnBrk="1" hangingPunct="1">
              <a:lnSpc>
                <a:spcPct val="80000"/>
              </a:lnSpc>
            </a:pPr>
            <a:r>
              <a:rPr lang="en-US" sz="1900">
                <a:latin typeface="Arial" charset="0"/>
              </a:rPr>
              <a:t>Team members</a:t>
            </a:r>
          </a:p>
          <a:p>
            <a:pPr lvl="1" eaLnBrk="1" hangingPunct="1">
              <a:lnSpc>
                <a:spcPct val="80000"/>
              </a:lnSpc>
            </a:pPr>
            <a:r>
              <a:rPr lang="en-US" sz="1900">
                <a:latin typeface="Arial" charset="0"/>
              </a:rPr>
              <a:t>follow disciplined personal practices</a:t>
            </a:r>
          </a:p>
          <a:p>
            <a:pPr lvl="1" eaLnBrk="1" hangingPunct="1">
              <a:lnSpc>
                <a:spcPct val="80000"/>
              </a:lnSpc>
            </a:pPr>
            <a:r>
              <a:rPr lang="en-US" sz="1900">
                <a:latin typeface="Arial" charset="0"/>
              </a:rPr>
              <a:t>plan, track, and manage their personal work</a:t>
            </a:r>
          </a:p>
          <a:p>
            <a:pPr lvl="1" eaLnBrk="1" hangingPunct="1">
              <a:lnSpc>
                <a:spcPct val="80000"/>
              </a:lnSpc>
            </a:pPr>
            <a:r>
              <a:rPr lang="en-US" sz="1900">
                <a:latin typeface="Arial" charset="0"/>
              </a:rPr>
              <a:t>support and contribute to the team</a:t>
            </a:r>
          </a:p>
          <a:p>
            <a:pPr marL="0" indent="0" eaLnBrk="1" hangingPunct="1">
              <a:lnSpc>
                <a:spcPct val="80000"/>
              </a:lnSpc>
            </a:pPr>
            <a:r>
              <a:rPr lang="en-US" sz="1900">
                <a:latin typeface="Arial" charset="0"/>
              </a:rPr>
              <a:t>Team Leader</a:t>
            </a:r>
          </a:p>
          <a:p>
            <a:pPr lvl="1" eaLnBrk="1" hangingPunct="1">
              <a:lnSpc>
                <a:spcPct val="80000"/>
              </a:lnSpc>
            </a:pPr>
            <a:r>
              <a:rPr lang="en-US" sz="1900">
                <a:latin typeface="Arial" charset="0"/>
              </a:rPr>
              <a:t>guides the team in doing its work</a:t>
            </a:r>
          </a:p>
          <a:p>
            <a:pPr lvl="1" eaLnBrk="1" hangingPunct="1">
              <a:lnSpc>
                <a:spcPct val="80000"/>
              </a:lnSpc>
            </a:pPr>
            <a:r>
              <a:rPr lang="en-US" sz="1900">
                <a:latin typeface="Arial" charset="0"/>
              </a:rPr>
              <a:t>provides management support</a:t>
            </a:r>
          </a:p>
          <a:p>
            <a:pPr lvl="1" eaLnBrk="1" hangingPunct="1">
              <a:lnSpc>
                <a:spcPct val="80000"/>
              </a:lnSpc>
            </a:pPr>
            <a:r>
              <a:rPr lang="en-US" sz="1900">
                <a:latin typeface="Arial" charset="0"/>
              </a:rPr>
              <a:t>establishes and maintains high standards for the work</a:t>
            </a:r>
          </a:p>
          <a:p>
            <a:pPr marL="0" indent="0" eaLnBrk="1" hangingPunct="1">
              <a:lnSpc>
                <a:spcPct val="80000"/>
              </a:lnSpc>
            </a:pPr>
            <a:r>
              <a:rPr lang="en-US" sz="1900">
                <a:latin typeface="Arial" charset="0"/>
              </a:rPr>
              <a:t>Team Coach</a:t>
            </a:r>
          </a:p>
          <a:p>
            <a:pPr lvl="1" eaLnBrk="1" hangingPunct="1">
              <a:lnSpc>
                <a:spcPct val="80000"/>
              </a:lnSpc>
            </a:pPr>
            <a:r>
              <a:rPr lang="en-US" sz="1900">
                <a:latin typeface="Arial" charset="0"/>
              </a:rPr>
              <a:t>TSP process expert</a:t>
            </a:r>
          </a:p>
          <a:p>
            <a:pPr lvl="1" eaLnBrk="1" hangingPunct="1">
              <a:lnSpc>
                <a:spcPct val="80000"/>
              </a:lnSpc>
            </a:pPr>
            <a:r>
              <a:rPr lang="en-US" sz="1900">
                <a:latin typeface="Arial" charset="0"/>
              </a:rPr>
              <a:t>independent, objective voice</a:t>
            </a:r>
          </a:p>
          <a:p>
            <a:pPr lvl="1" eaLnBrk="1" hangingPunct="1">
              <a:lnSpc>
                <a:spcPct val="80000"/>
              </a:lnSpc>
            </a:pPr>
            <a:r>
              <a:rPr lang="en-US" sz="1900">
                <a:latin typeface="Arial" charset="0"/>
              </a:rPr>
              <a:t>facilitator</a:t>
            </a:r>
          </a:p>
        </p:txBody>
      </p:sp>
    </p:spTree>
    <p:extLst>
      <p:ext uri="{BB962C8B-B14F-4D97-AF65-F5344CB8AC3E}">
        <p14:creationId xmlns:p14="http://schemas.microsoft.com/office/powerpoint/2010/main" val="13528581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atin typeface="Arial" charset="0"/>
              </a:rPr>
              <a:t>How TSP Teams Plan</a:t>
            </a:r>
          </a:p>
        </p:txBody>
      </p:sp>
      <p:sp>
        <p:nvSpPr>
          <p:cNvPr id="18435" name="Rectangle 3"/>
          <p:cNvSpPr>
            <a:spLocks noGrp="1" noChangeArrowheads="1"/>
          </p:cNvSpPr>
          <p:nvPr>
            <p:ph idx="1"/>
          </p:nvPr>
        </p:nvSpPr>
        <p:spPr/>
        <p:txBody>
          <a:bodyPr/>
          <a:lstStyle/>
          <a:p>
            <a:pPr marL="0" indent="0" eaLnBrk="1" hangingPunct="1">
              <a:lnSpc>
                <a:spcPct val="90000"/>
              </a:lnSpc>
            </a:pPr>
            <a:r>
              <a:rPr lang="en-US">
                <a:latin typeface="Arial" charset="0"/>
              </a:rPr>
              <a:t>The TSP planning process is very similar to the PSP planning process.</a:t>
            </a:r>
          </a:p>
          <a:p>
            <a:pPr lvl="1" eaLnBrk="1" hangingPunct="1">
              <a:lnSpc>
                <a:spcPct val="90000"/>
              </a:lnSpc>
            </a:pPr>
            <a:r>
              <a:rPr lang="en-US">
                <a:latin typeface="Arial" charset="0"/>
              </a:rPr>
              <a:t>The team starts by creating a conceptual design.</a:t>
            </a:r>
          </a:p>
          <a:p>
            <a:pPr lvl="1" eaLnBrk="1" hangingPunct="1">
              <a:lnSpc>
                <a:spcPct val="90000"/>
              </a:lnSpc>
            </a:pPr>
            <a:r>
              <a:rPr lang="en-US">
                <a:latin typeface="Arial" charset="0"/>
              </a:rPr>
              <a:t>The team estimates the size of each component of the conceptual design</a:t>
            </a:r>
          </a:p>
          <a:p>
            <a:pPr lvl="1" eaLnBrk="1" hangingPunct="1">
              <a:lnSpc>
                <a:spcPct val="90000"/>
              </a:lnSpc>
            </a:pPr>
            <a:r>
              <a:rPr lang="en-US">
                <a:latin typeface="Arial" charset="0"/>
              </a:rPr>
              <a:t>The team agrees upon a development strategy and process for building the product.</a:t>
            </a:r>
          </a:p>
          <a:p>
            <a:pPr lvl="1" eaLnBrk="1" hangingPunct="1">
              <a:lnSpc>
                <a:spcPct val="90000"/>
              </a:lnSpc>
            </a:pPr>
            <a:r>
              <a:rPr lang="en-US">
                <a:latin typeface="Arial" charset="0"/>
              </a:rPr>
              <a:t>The team builds the task plan by applying the process and development strategy to the conceptual design.</a:t>
            </a:r>
          </a:p>
          <a:p>
            <a:pPr lvl="1" eaLnBrk="1" hangingPunct="1">
              <a:lnSpc>
                <a:spcPct val="90000"/>
              </a:lnSpc>
            </a:pPr>
            <a:r>
              <a:rPr lang="en-US">
                <a:latin typeface="Arial" charset="0"/>
              </a:rPr>
              <a:t>The team builds a schedule plan by totaling each team member</a:t>
            </a:r>
            <a:r>
              <a:rPr lang="ja-JP" altLang="en-US">
                <a:latin typeface="Arial" charset="0"/>
              </a:rPr>
              <a:t>’</a:t>
            </a:r>
            <a:r>
              <a:rPr lang="en-US">
                <a:latin typeface="Arial" charset="0"/>
              </a:rPr>
              <a:t>s available hours per week.</a:t>
            </a:r>
          </a:p>
          <a:p>
            <a:pPr lvl="1" eaLnBrk="1" hangingPunct="1">
              <a:lnSpc>
                <a:spcPct val="90000"/>
              </a:lnSpc>
            </a:pPr>
            <a:r>
              <a:rPr lang="en-US">
                <a:latin typeface="Arial" charset="0"/>
              </a:rPr>
              <a:t>The team builds an EV plan by applying the available hours to task plan hours.</a:t>
            </a:r>
          </a:p>
        </p:txBody>
      </p:sp>
    </p:spTree>
    <p:extLst>
      <p:ext uri="{BB962C8B-B14F-4D97-AF65-F5344CB8AC3E}">
        <p14:creationId xmlns:p14="http://schemas.microsoft.com/office/powerpoint/2010/main" val="19498420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atin typeface="Arial" charset="0"/>
              </a:rPr>
              <a:t>Planning Detail</a:t>
            </a:r>
          </a:p>
        </p:txBody>
      </p:sp>
      <p:sp>
        <p:nvSpPr>
          <p:cNvPr id="19459" name="Rectangle 3"/>
          <p:cNvSpPr>
            <a:spLocks noGrp="1" noChangeArrowheads="1"/>
          </p:cNvSpPr>
          <p:nvPr>
            <p:ph idx="1"/>
          </p:nvPr>
        </p:nvSpPr>
        <p:spPr/>
        <p:txBody>
          <a:bodyPr/>
          <a:lstStyle/>
          <a:p>
            <a:pPr marL="0" indent="0" eaLnBrk="1" hangingPunct="1">
              <a:lnSpc>
                <a:spcPct val="90000"/>
              </a:lnSpc>
            </a:pPr>
            <a:r>
              <a:rPr lang="en-US">
                <a:latin typeface="Arial" charset="0"/>
              </a:rPr>
              <a:t>The level of detail of the tasks in the plan depends upon how far in the future those tasks are.</a:t>
            </a:r>
          </a:p>
          <a:p>
            <a:pPr marL="0" indent="0" eaLnBrk="1" hangingPunct="1">
              <a:lnSpc>
                <a:spcPct val="90000"/>
              </a:lnSpc>
            </a:pPr>
            <a:r>
              <a:rPr lang="en-US">
                <a:latin typeface="Arial" charset="0"/>
              </a:rPr>
              <a:t>Near-term tasks</a:t>
            </a:r>
          </a:p>
          <a:p>
            <a:pPr lvl="1" eaLnBrk="1" hangingPunct="1">
              <a:lnSpc>
                <a:spcPct val="90000"/>
              </a:lnSpc>
            </a:pPr>
            <a:r>
              <a:rPr lang="en-US">
                <a:latin typeface="Arial" charset="0"/>
              </a:rPr>
              <a:t>The near-term horizon generally extends to the end of the next phase or cycle, or to a phase or cycle that ends within two to four months.</a:t>
            </a:r>
          </a:p>
          <a:p>
            <a:pPr lvl="1" eaLnBrk="1" hangingPunct="1">
              <a:lnSpc>
                <a:spcPct val="90000"/>
              </a:lnSpc>
            </a:pPr>
            <a:r>
              <a:rPr lang="en-US">
                <a:latin typeface="Arial" charset="0"/>
              </a:rPr>
              <a:t>The task size should result in each person starting and ending about one to two tasks per week. </a:t>
            </a:r>
          </a:p>
          <a:p>
            <a:pPr marL="0" indent="0" eaLnBrk="1" hangingPunct="1">
              <a:lnSpc>
                <a:spcPct val="90000"/>
              </a:lnSpc>
            </a:pPr>
            <a:r>
              <a:rPr lang="en-US">
                <a:latin typeface="Arial" charset="0"/>
              </a:rPr>
              <a:t>Later tasks</a:t>
            </a:r>
          </a:p>
          <a:p>
            <a:pPr lvl="1" eaLnBrk="1" hangingPunct="1">
              <a:lnSpc>
                <a:spcPct val="90000"/>
              </a:lnSpc>
            </a:pPr>
            <a:r>
              <a:rPr lang="en-US">
                <a:latin typeface="Arial" charset="0"/>
              </a:rPr>
              <a:t>Tasks for the high-level plan may be of any duration. </a:t>
            </a:r>
          </a:p>
          <a:p>
            <a:pPr lvl="1" eaLnBrk="1" hangingPunct="1">
              <a:lnSpc>
                <a:spcPct val="90000"/>
              </a:lnSpc>
            </a:pPr>
            <a:r>
              <a:rPr lang="en-US">
                <a:latin typeface="Arial" charset="0"/>
              </a:rPr>
              <a:t>The team has to have confidence that even though some tasks are less granular, they are still accurate.</a:t>
            </a:r>
          </a:p>
        </p:txBody>
      </p:sp>
    </p:spTree>
    <p:extLst>
      <p:ext uri="{BB962C8B-B14F-4D97-AF65-F5344CB8AC3E}">
        <p14:creationId xmlns:p14="http://schemas.microsoft.com/office/powerpoint/2010/main" val="33899140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atin typeface="Arial" charset="0"/>
              </a:rPr>
              <a:t>Types of Plan</a:t>
            </a:r>
          </a:p>
        </p:txBody>
      </p:sp>
      <p:sp>
        <p:nvSpPr>
          <p:cNvPr id="20483" name="AutoShape 6"/>
          <p:cNvSpPr>
            <a:spLocks noChangeArrowheads="1"/>
          </p:cNvSpPr>
          <p:nvPr/>
        </p:nvSpPr>
        <p:spPr bwMode="gray">
          <a:xfrm>
            <a:off x="409576" y="2230100"/>
            <a:ext cx="2676525" cy="668338"/>
          </a:xfrm>
          <a:prstGeom prst="homePlate">
            <a:avLst>
              <a:gd name="adj" fmla="val 35709"/>
            </a:avLst>
          </a:prstGeom>
          <a:solidFill>
            <a:srgbClr val="6699CC"/>
          </a:solidFill>
          <a:ln w="19050">
            <a:solidFill>
              <a:schemeClr val="bg1"/>
            </a:solidFill>
            <a:miter lim="800000"/>
            <a:headEnd/>
            <a:tailEnd/>
          </a:ln>
        </p:spPr>
        <p:txBody>
          <a:bodyPr anchor="ctr"/>
          <a:lstStyle/>
          <a:p>
            <a:pPr algn="ctr" eaLnBrk="0" hangingPunct="0">
              <a:buFontTx/>
              <a:buNone/>
            </a:pPr>
            <a:r>
              <a:rPr lang="en-US" sz="1200" b="1">
                <a:solidFill>
                  <a:schemeClr val="bg1"/>
                </a:solidFill>
                <a:cs typeface="ＭＳ Ｐゴシック" charset="0"/>
              </a:rPr>
              <a:t>Near-Term Plan</a:t>
            </a:r>
          </a:p>
        </p:txBody>
      </p:sp>
      <p:grpSp>
        <p:nvGrpSpPr>
          <p:cNvPr id="20484" name="Group 7"/>
          <p:cNvGrpSpPr>
            <a:grpSpLocks/>
          </p:cNvGrpSpPr>
          <p:nvPr/>
        </p:nvGrpSpPr>
        <p:grpSpPr bwMode="auto">
          <a:xfrm>
            <a:off x="390526" y="1563350"/>
            <a:ext cx="7767637" cy="668338"/>
            <a:chOff x="288" y="3427"/>
            <a:chExt cx="5310" cy="461"/>
          </a:xfrm>
        </p:grpSpPr>
        <p:sp>
          <p:nvSpPr>
            <p:cNvPr id="20494" name="AutoShape 8"/>
            <p:cNvSpPr>
              <a:spLocks noChangeArrowheads="1"/>
            </p:cNvSpPr>
            <p:nvPr/>
          </p:nvSpPr>
          <p:spPr bwMode="gray">
            <a:xfrm>
              <a:off x="288" y="3427"/>
              <a:ext cx="1831" cy="461"/>
            </a:xfrm>
            <a:prstGeom prst="homePlate">
              <a:avLst>
                <a:gd name="adj" fmla="val 27472"/>
              </a:avLst>
            </a:prstGeom>
            <a:solidFill>
              <a:srgbClr val="333366"/>
            </a:solidFill>
            <a:ln w="19050">
              <a:solidFill>
                <a:schemeClr val="bg1"/>
              </a:solidFill>
              <a:miter lim="800000"/>
              <a:headEnd/>
              <a:tailEnd/>
            </a:ln>
          </p:spPr>
          <p:txBody>
            <a:bodyPr anchor="ctr"/>
            <a:lstStyle/>
            <a:p>
              <a:pPr algn="ctr" eaLnBrk="0" hangingPunct="0">
                <a:buFontTx/>
                <a:buNone/>
              </a:pPr>
              <a:r>
                <a:rPr lang="en-US" sz="1200" b="1">
                  <a:solidFill>
                    <a:schemeClr val="bg1"/>
                  </a:solidFill>
                  <a:cs typeface="ＭＳ Ｐゴシック" charset="0"/>
                </a:rPr>
                <a:t>Near-Term Tasks</a:t>
              </a:r>
            </a:p>
          </p:txBody>
        </p:sp>
        <p:sp>
          <p:nvSpPr>
            <p:cNvPr id="20495" name="AutoShape 9"/>
            <p:cNvSpPr>
              <a:spLocks noChangeArrowheads="1"/>
            </p:cNvSpPr>
            <p:nvPr/>
          </p:nvSpPr>
          <p:spPr bwMode="gray">
            <a:xfrm>
              <a:off x="1989" y="3427"/>
              <a:ext cx="1819" cy="461"/>
            </a:xfrm>
            <a:prstGeom prst="chevron">
              <a:avLst>
                <a:gd name="adj" fmla="val 26031"/>
              </a:avLst>
            </a:prstGeom>
            <a:solidFill>
              <a:srgbClr val="333366"/>
            </a:solidFill>
            <a:ln w="19050">
              <a:solidFill>
                <a:schemeClr val="bg1"/>
              </a:solidFill>
              <a:miter lim="800000"/>
              <a:headEnd/>
              <a:tailEnd/>
            </a:ln>
          </p:spPr>
          <p:txBody>
            <a:bodyPr anchor="ctr"/>
            <a:lstStyle/>
            <a:p>
              <a:pPr algn="ctr" eaLnBrk="0" hangingPunct="0">
                <a:buFontTx/>
                <a:buNone/>
              </a:pPr>
              <a:r>
                <a:rPr lang="en-US" sz="1200" b="1">
                  <a:solidFill>
                    <a:schemeClr val="bg1"/>
                  </a:solidFill>
                  <a:cs typeface="ＭＳ Ｐゴシック" charset="0"/>
                </a:rPr>
                <a:t>Cycle 2 Tasks</a:t>
              </a:r>
            </a:p>
          </p:txBody>
        </p:sp>
        <p:sp>
          <p:nvSpPr>
            <p:cNvPr id="20496" name="AutoShape 10"/>
            <p:cNvSpPr>
              <a:spLocks noChangeArrowheads="1"/>
            </p:cNvSpPr>
            <p:nvPr/>
          </p:nvSpPr>
          <p:spPr bwMode="gray">
            <a:xfrm>
              <a:off x="3686" y="3427"/>
              <a:ext cx="1912" cy="461"/>
            </a:xfrm>
            <a:prstGeom prst="chevron">
              <a:avLst>
                <a:gd name="adj" fmla="val 27765"/>
              </a:avLst>
            </a:prstGeom>
            <a:solidFill>
              <a:srgbClr val="333366"/>
            </a:solidFill>
            <a:ln w="19050">
              <a:solidFill>
                <a:schemeClr val="bg1"/>
              </a:solidFill>
              <a:miter lim="800000"/>
              <a:headEnd/>
              <a:tailEnd/>
            </a:ln>
          </p:spPr>
          <p:txBody>
            <a:bodyPr anchor="ctr"/>
            <a:lstStyle/>
            <a:p>
              <a:pPr algn="ctr" eaLnBrk="0" hangingPunct="0">
                <a:buFontTx/>
                <a:buNone/>
              </a:pPr>
              <a:r>
                <a:rPr lang="en-US" sz="1200" b="1">
                  <a:solidFill>
                    <a:schemeClr val="bg1"/>
                  </a:solidFill>
                  <a:cs typeface="ＭＳ Ｐゴシック" charset="0"/>
                </a:rPr>
                <a:t>Cycle 3 Tasks …</a:t>
              </a:r>
            </a:p>
          </p:txBody>
        </p:sp>
      </p:grpSp>
      <p:sp>
        <p:nvSpPr>
          <p:cNvPr id="20485" name="AutoShape 12"/>
          <p:cNvSpPr>
            <a:spLocks/>
          </p:cNvSpPr>
          <p:nvPr/>
        </p:nvSpPr>
        <p:spPr bwMode="auto">
          <a:xfrm rot="5400000">
            <a:off x="4099719" y="-2426831"/>
            <a:ext cx="250825" cy="7672388"/>
          </a:xfrm>
          <a:prstGeom prst="leftBrace">
            <a:avLst>
              <a:gd name="adj1" fmla="val 254905"/>
              <a:gd name="adj2" fmla="val 50106"/>
            </a:avLst>
          </a:prstGeom>
          <a:noFill/>
          <a:ln w="9525">
            <a:solidFill>
              <a:schemeClr val="tx1"/>
            </a:solidFill>
            <a:round/>
            <a:headEnd type="none"/>
            <a:tailEnd type="none" w="med" len="med"/>
          </a:ln>
          <a:extLst>
            <a:ext uri="{909E8E84-426E-40dd-AFC4-6F175D3DCCD1}">
              <a14:hiddenFill xmlns="" xmlns:a14="http://schemas.microsoft.com/office/drawing/2010/main">
                <a:solidFill>
                  <a:srgbClr val="FFFFFF"/>
                </a:solidFill>
              </a14:hiddenFill>
            </a:ext>
          </a:extLst>
        </p:spPr>
        <p:txBody>
          <a:bodyPr lIns="0" tIns="0" rIns="0" bIns="0" anchor="ctr">
            <a:spAutoFit/>
          </a:bodyPr>
          <a:lstStyle/>
          <a:p>
            <a:endParaRPr lang="en-US"/>
          </a:p>
        </p:txBody>
      </p:sp>
      <p:sp>
        <p:nvSpPr>
          <p:cNvPr id="20486" name="Text Box 13"/>
          <p:cNvSpPr txBox="1">
            <a:spLocks noChangeArrowheads="1"/>
          </p:cNvSpPr>
          <p:nvPr/>
        </p:nvSpPr>
        <p:spPr bwMode="auto">
          <a:xfrm>
            <a:off x="3557588" y="922000"/>
            <a:ext cx="13843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100">
                <a:solidFill>
                  <a:schemeClr val="accent2"/>
                </a:solidFill>
                <a:latin typeface="Arial" charset="0"/>
                <a:ea typeface="ＭＳ Ｐゴシック" charset="0"/>
              </a:defRPr>
            </a:lvl1pPr>
            <a:lvl2pPr marL="742950" indent="-285750" eaLnBrk="0" hangingPunct="0">
              <a:defRPr sz="1100">
                <a:solidFill>
                  <a:schemeClr val="accent2"/>
                </a:solidFill>
                <a:latin typeface="Arial" charset="0"/>
                <a:ea typeface="ＭＳ Ｐゴシック" charset="0"/>
              </a:defRPr>
            </a:lvl2pPr>
            <a:lvl3pPr marL="1143000" indent="-228600" eaLnBrk="0" hangingPunct="0">
              <a:defRPr sz="1100">
                <a:solidFill>
                  <a:schemeClr val="accent2"/>
                </a:solidFill>
                <a:latin typeface="Arial" charset="0"/>
                <a:ea typeface="ＭＳ Ｐゴシック" charset="0"/>
              </a:defRPr>
            </a:lvl3pPr>
            <a:lvl4pPr marL="1600200" indent="-228600" eaLnBrk="0" hangingPunct="0">
              <a:defRPr sz="1100">
                <a:solidFill>
                  <a:schemeClr val="accent2"/>
                </a:solidFill>
                <a:latin typeface="Arial" charset="0"/>
                <a:ea typeface="ＭＳ Ｐゴシック" charset="0"/>
              </a:defRPr>
            </a:lvl4pPr>
            <a:lvl5pPr marL="2057400" indent="-228600" eaLnBrk="0" hangingPunct="0">
              <a:defRPr sz="1100">
                <a:solidFill>
                  <a:schemeClr val="accent2"/>
                </a:solidFill>
                <a:latin typeface="Arial" charset="0"/>
                <a:ea typeface="ＭＳ Ｐゴシック" charset="0"/>
              </a:defRPr>
            </a:lvl5pPr>
            <a:lvl6pPr marL="2514600" indent="-228600" eaLnBrk="0" fontAlgn="base" hangingPunct="0">
              <a:spcBef>
                <a:spcPct val="0"/>
              </a:spcBef>
              <a:spcAft>
                <a:spcPct val="0"/>
              </a:spcAft>
              <a:buChar char="•"/>
              <a:defRPr sz="1100">
                <a:solidFill>
                  <a:schemeClr val="accent2"/>
                </a:solidFill>
                <a:latin typeface="Arial" charset="0"/>
                <a:ea typeface="ＭＳ Ｐゴシック" charset="0"/>
              </a:defRPr>
            </a:lvl6pPr>
            <a:lvl7pPr marL="2971800" indent="-228600" eaLnBrk="0" fontAlgn="base" hangingPunct="0">
              <a:spcBef>
                <a:spcPct val="0"/>
              </a:spcBef>
              <a:spcAft>
                <a:spcPct val="0"/>
              </a:spcAft>
              <a:buChar char="•"/>
              <a:defRPr sz="1100">
                <a:solidFill>
                  <a:schemeClr val="accent2"/>
                </a:solidFill>
                <a:latin typeface="Arial" charset="0"/>
                <a:ea typeface="ＭＳ Ｐゴシック" charset="0"/>
              </a:defRPr>
            </a:lvl7pPr>
            <a:lvl8pPr marL="3429000" indent="-228600" eaLnBrk="0" fontAlgn="base" hangingPunct="0">
              <a:spcBef>
                <a:spcPct val="0"/>
              </a:spcBef>
              <a:spcAft>
                <a:spcPct val="0"/>
              </a:spcAft>
              <a:buChar char="•"/>
              <a:defRPr sz="1100">
                <a:solidFill>
                  <a:schemeClr val="accent2"/>
                </a:solidFill>
                <a:latin typeface="Arial" charset="0"/>
                <a:ea typeface="ＭＳ Ｐゴシック" charset="0"/>
              </a:defRPr>
            </a:lvl8pPr>
            <a:lvl9pPr marL="3886200" indent="-228600" eaLnBrk="0" fontAlgn="base" hangingPunct="0">
              <a:spcBef>
                <a:spcPct val="0"/>
              </a:spcBef>
              <a:spcAft>
                <a:spcPct val="0"/>
              </a:spcAft>
              <a:buChar char="•"/>
              <a:defRPr sz="1100">
                <a:solidFill>
                  <a:schemeClr val="accent2"/>
                </a:solidFill>
                <a:latin typeface="Arial" charset="0"/>
                <a:ea typeface="ＭＳ Ｐゴシック" charset="0"/>
              </a:defRPr>
            </a:lvl9pPr>
          </a:lstStyle>
          <a:p>
            <a:pPr eaLnBrk="1" hangingPunct="1">
              <a:buFontTx/>
              <a:buNone/>
            </a:pPr>
            <a:r>
              <a:rPr lang="en-US" sz="2000">
                <a:solidFill>
                  <a:schemeClr val="tx1"/>
                </a:solidFill>
              </a:rPr>
              <a:t>Overall Plan</a:t>
            </a:r>
          </a:p>
        </p:txBody>
      </p:sp>
      <p:sp>
        <p:nvSpPr>
          <p:cNvPr id="20487" name="AutoShape 14"/>
          <p:cNvSpPr>
            <a:spLocks noChangeArrowheads="1"/>
          </p:cNvSpPr>
          <p:nvPr/>
        </p:nvSpPr>
        <p:spPr bwMode="gray">
          <a:xfrm>
            <a:off x="433388" y="3098463"/>
            <a:ext cx="2676525" cy="668337"/>
          </a:xfrm>
          <a:prstGeom prst="homePlate">
            <a:avLst>
              <a:gd name="adj" fmla="val 35709"/>
            </a:avLst>
          </a:prstGeom>
          <a:solidFill>
            <a:srgbClr val="800000"/>
          </a:solidFill>
          <a:ln w="19050">
            <a:solidFill>
              <a:schemeClr val="bg1"/>
            </a:solidFill>
            <a:miter lim="800000"/>
            <a:headEnd/>
            <a:tailEnd/>
          </a:ln>
        </p:spPr>
        <p:txBody>
          <a:bodyPr anchor="ctr"/>
          <a:lstStyle/>
          <a:p>
            <a:pPr algn="ctr" eaLnBrk="0" hangingPunct="0">
              <a:buFontTx/>
              <a:buNone/>
            </a:pPr>
            <a:r>
              <a:rPr lang="en-US" sz="1200" b="1">
                <a:solidFill>
                  <a:schemeClr val="bg1"/>
                </a:solidFill>
                <a:cs typeface="ＭＳ Ｐゴシック" charset="0"/>
              </a:rPr>
              <a:t>Team Member A Plan</a:t>
            </a:r>
          </a:p>
        </p:txBody>
      </p:sp>
      <p:sp>
        <p:nvSpPr>
          <p:cNvPr id="20488" name="AutoShape 15"/>
          <p:cNvSpPr>
            <a:spLocks noChangeArrowheads="1"/>
          </p:cNvSpPr>
          <p:nvPr/>
        </p:nvSpPr>
        <p:spPr bwMode="gray">
          <a:xfrm>
            <a:off x="546101" y="3547725"/>
            <a:ext cx="2676525" cy="668338"/>
          </a:xfrm>
          <a:prstGeom prst="homePlate">
            <a:avLst>
              <a:gd name="adj" fmla="val 35709"/>
            </a:avLst>
          </a:prstGeom>
          <a:solidFill>
            <a:srgbClr val="800000"/>
          </a:solidFill>
          <a:ln w="19050">
            <a:solidFill>
              <a:schemeClr val="bg1"/>
            </a:solidFill>
            <a:miter lim="800000"/>
            <a:headEnd/>
            <a:tailEnd/>
          </a:ln>
        </p:spPr>
        <p:txBody>
          <a:bodyPr anchor="ctr"/>
          <a:lstStyle/>
          <a:p>
            <a:pPr algn="ctr" eaLnBrk="0" hangingPunct="0">
              <a:buFontTx/>
              <a:buNone/>
            </a:pPr>
            <a:r>
              <a:rPr lang="en-US" sz="1200" b="1">
                <a:solidFill>
                  <a:schemeClr val="bg1"/>
                </a:solidFill>
                <a:cs typeface="ＭＳ Ｐゴシック" charset="0"/>
              </a:rPr>
              <a:t>Team Member B Plan</a:t>
            </a:r>
          </a:p>
        </p:txBody>
      </p:sp>
      <p:sp>
        <p:nvSpPr>
          <p:cNvPr id="20489" name="AutoShape 16"/>
          <p:cNvSpPr>
            <a:spLocks noChangeArrowheads="1"/>
          </p:cNvSpPr>
          <p:nvPr/>
        </p:nvSpPr>
        <p:spPr bwMode="gray">
          <a:xfrm>
            <a:off x="957263" y="4038263"/>
            <a:ext cx="2676525" cy="668337"/>
          </a:xfrm>
          <a:prstGeom prst="homePlate">
            <a:avLst>
              <a:gd name="adj" fmla="val 35709"/>
            </a:avLst>
          </a:prstGeom>
          <a:solidFill>
            <a:srgbClr val="800000"/>
          </a:solidFill>
          <a:ln w="19050">
            <a:solidFill>
              <a:schemeClr val="bg1"/>
            </a:solidFill>
            <a:miter lim="800000"/>
            <a:headEnd/>
            <a:tailEnd/>
          </a:ln>
        </p:spPr>
        <p:txBody>
          <a:bodyPr anchor="ctr"/>
          <a:lstStyle/>
          <a:p>
            <a:pPr algn="ctr" eaLnBrk="0" hangingPunct="0">
              <a:buFontTx/>
              <a:buNone/>
            </a:pPr>
            <a:r>
              <a:rPr lang="en-US" sz="1200" b="1">
                <a:solidFill>
                  <a:schemeClr val="bg1"/>
                </a:solidFill>
                <a:cs typeface="ＭＳ Ｐゴシック" charset="0"/>
              </a:rPr>
              <a:t>Team Member C Plan</a:t>
            </a:r>
          </a:p>
        </p:txBody>
      </p:sp>
      <p:sp>
        <p:nvSpPr>
          <p:cNvPr id="20490" name="AutoShape 17"/>
          <p:cNvSpPr>
            <a:spLocks/>
          </p:cNvSpPr>
          <p:nvPr/>
        </p:nvSpPr>
        <p:spPr bwMode="auto">
          <a:xfrm>
            <a:off x="3705515" y="3087350"/>
            <a:ext cx="447675" cy="1570038"/>
          </a:xfrm>
          <a:prstGeom prst="rightBrace">
            <a:avLst>
              <a:gd name="adj1" fmla="val 29226"/>
              <a:gd name="adj2" fmla="val 50000"/>
            </a:avLst>
          </a:prstGeom>
          <a:noFill/>
          <a:ln w="9525">
            <a:solidFill>
              <a:schemeClr val="tx1"/>
            </a:solidFill>
            <a:round/>
            <a:headEnd type="none"/>
            <a:tailEnd type="none" w="med" len="med"/>
          </a:ln>
          <a:extLst>
            <a:ext uri="{909E8E84-426E-40dd-AFC4-6F175D3DCCD1}">
              <a14:hiddenFill xmlns="" xmlns:a14="http://schemas.microsoft.com/office/drawing/2010/main">
                <a:solidFill>
                  <a:srgbClr val="FFFFFF"/>
                </a:solidFill>
              </a14:hiddenFill>
            </a:ext>
          </a:extLst>
        </p:spPr>
        <p:txBody>
          <a:bodyPr wrap="none" lIns="0" tIns="0" rIns="0" bIns="0" anchor="ctr">
            <a:spAutoFit/>
          </a:bodyPr>
          <a:lstStyle/>
          <a:p>
            <a:endParaRPr lang="en-US"/>
          </a:p>
        </p:txBody>
      </p:sp>
      <p:sp>
        <p:nvSpPr>
          <p:cNvPr id="20491" name="Text Box 18"/>
          <p:cNvSpPr txBox="1">
            <a:spLocks noChangeArrowheads="1"/>
          </p:cNvSpPr>
          <p:nvPr/>
        </p:nvSpPr>
        <p:spPr bwMode="auto">
          <a:xfrm>
            <a:off x="4253971" y="3710372"/>
            <a:ext cx="1781175"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100">
                <a:solidFill>
                  <a:schemeClr val="accent2"/>
                </a:solidFill>
                <a:latin typeface="Arial" charset="0"/>
                <a:ea typeface="ＭＳ Ｐゴシック" charset="0"/>
              </a:defRPr>
            </a:lvl1pPr>
            <a:lvl2pPr marL="742950" indent="-285750" eaLnBrk="0" hangingPunct="0">
              <a:defRPr sz="1100">
                <a:solidFill>
                  <a:schemeClr val="accent2"/>
                </a:solidFill>
                <a:latin typeface="Arial" charset="0"/>
                <a:ea typeface="ＭＳ Ｐゴシック" charset="0"/>
              </a:defRPr>
            </a:lvl2pPr>
            <a:lvl3pPr marL="1143000" indent="-228600" eaLnBrk="0" hangingPunct="0">
              <a:defRPr sz="1100">
                <a:solidFill>
                  <a:schemeClr val="accent2"/>
                </a:solidFill>
                <a:latin typeface="Arial" charset="0"/>
                <a:ea typeface="ＭＳ Ｐゴシック" charset="0"/>
              </a:defRPr>
            </a:lvl3pPr>
            <a:lvl4pPr marL="1600200" indent="-228600" eaLnBrk="0" hangingPunct="0">
              <a:defRPr sz="1100">
                <a:solidFill>
                  <a:schemeClr val="accent2"/>
                </a:solidFill>
                <a:latin typeface="Arial" charset="0"/>
                <a:ea typeface="ＭＳ Ｐゴシック" charset="0"/>
              </a:defRPr>
            </a:lvl4pPr>
            <a:lvl5pPr marL="2057400" indent="-228600" eaLnBrk="0" hangingPunct="0">
              <a:defRPr sz="1100">
                <a:solidFill>
                  <a:schemeClr val="accent2"/>
                </a:solidFill>
                <a:latin typeface="Arial" charset="0"/>
                <a:ea typeface="ＭＳ Ｐゴシック" charset="0"/>
              </a:defRPr>
            </a:lvl5pPr>
            <a:lvl6pPr marL="2514600" indent="-228600" eaLnBrk="0" fontAlgn="base" hangingPunct="0">
              <a:spcBef>
                <a:spcPct val="0"/>
              </a:spcBef>
              <a:spcAft>
                <a:spcPct val="0"/>
              </a:spcAft>
              <a:buChar char="•"/>
              <a:defRPr sz="1100">
                <a:solidFill>
                  <a:schemeClr val="accent2"/>
                </a:solidFill>
                <a:latin typeface="Arial" charset="0"/>
                <a:ea typeface="ＭＳ Ｐゴシック" charset="0"/>
              </a:defRPr>
            </a:lvl6pPr>
            <a:lvl7pPr marL="2971800" indent="-228600" eaLnBrk="0" fontAlgn="base" hangingPunct="0">
              <a:spcBef>
                <a:spcPct val="0"/>
              </a:spcBef>
              <a:spcAft>
                <a:spcPct val="0"/>
              </a:spcAft>
              <a:buChar char="•"/>
              <a:defRPr sz="1100">
                <a:solidFill>
                  <a:schemeClr val="accent2"/>
                </a:solidFill>
                <a:latin typeface="Arial" charset="0"/>
                <a:ea typeface="ＭＳ Ｐゴシック" charset="0"/>
              </a:defRPr>
            </a:lvl7pPr>
            <a:lvl8pPr marL="3429000" indent="-228600" eaLnBrk="0" fontAlgn="base" hangingPunct="0">
              <a:spcBef>
                <a:spcPct val="0"/>
              </a:spcBef>
              <a:spcAft>
                <a:spcPct val="0"/>
              </a:spcAft>
              <a:buChar char="•"/>
              <a:defRPr sz="1100">
                <a:solidFill>
                  <a:schemeClr val="accent2"/>
                </a:solidFill>
                <a:latin typeface="Arial" charset="0"/>
                <a:ea typeface="ＭＳ Ｐゴシック" charset="0"/>
              </a:defRPr>
            </a:lvl8pPr>
            <a:lvl9pPr marL="3886200" indent="-228600" eaLnBrk="0" fontAlgn="base" hangingPunct="0">
              <a:spcBef>
                <a:spcPct val="0"/>
              </a:spcBef>
              <a:spcAft>
                <a:spcPct val="0"/>
              </a:spcAft>
              <a:buChar char="•"/>
              <a:defRPr sz="1100">
                <a:solidFill>
                  <a:schemeClr val="accent2"/>
                </a:solidFill>
                <a:latin typeface="Arial" charset="0"/>
                <a:ea typeface="ＭＳ Ｐゴシック" charset="0"/>
              </a:defRPr>
            </a:lvl9pPr>
          </a:lstStyle>
          <a:p>
            <a:pPr eaLnBrk="1" hangingPunct="1">
              <a:buFontTx/>
              <a:buNone/>
            </a:pPr>
            <a:r>
              <a:rPr lang="en-US" sz="2000" dirty="0">
                <a:solidFill>
                  <a:schemeClr val="tx1"/>
                </a:solidFill>
              </a:rPr>
              <a:t>Individual Plans</a:t>
            </a:r>
          </a:p>
        </p:txBody>
      </p:sp>
      <p:sp>
        <p:nvSpPr>
          <p:cNvPr id="20492" name="AutoShape 19"/>
          <p:cNvSpPr>
            <a:spLocks noChangeArrowheads="1"/>
          </p:cNvSpPr>
          <p:nvPr/>
        </p:nvSpPr>
        <p:spPr bwMode="gray">
          <a:xfrm>
            <a:off x="388938" y="5047913"/>
            <a:ext cx="2676525" cy="1125537"/>
          </a:xfrm>
          <a:prstGeom prst="homePlate">
            <a:avLst>
              <a:gd name="adj" fmla="val 21204"/>
            </a:avLst>
          </a:prstGeom>
          <a:solidFill>
            <a:schemeClr val="folHlink"/>
          </a:solidFill>
          <a:ln w="19050">
            <a:solidFill>
              <a:schemeClr val="bg1"/>
            </a:solidFill>
            <a:miter lim="800000"/>
            <a:headEnd/>
            <a:tailEnd/>
          </a:ln>
        </p:spPr>
        <p:txBody>
          <a:bodyPr anchor="ctr"/>
          <a:lstStyle/>
          <a:p>
            <a:pPr algn="ctr" eaLnBrk="0" hangingPunct="0">
              <a:buFontTx/>
              <a:buNone/>
            </a:pPr>
            <a:r>
              <a:rPr lang="en-US" sz="1200" b="1" dirty="0">
                <a:solidFill>
                  <a:schemeClr val="bg1"/>
                </a:solidFill>
                <a:cs typeface="ＭＳ Ｐゴシック" charset="0"/>
              </a:rPr>
              <a:t>Consolidated Team </a:t>
            </a:r>
          </a:p>
          <a:p>
            <a:pPr algn="ctr" eaLnBrk="0" hangingPunct="0">
              <a:buFontTx/>
              <a:buNone/>
            </a:pPr>
            <a:r>
              <a:rPr lang="en-US" sz="1200" b="1" dirty="0">
                <a:solidFill>
                  <a:schemeClr val="bg1"/>
                </a:solidFill>
                <a:cs typeface="ＭＳ Ｐゴシック" charset="0"/>
              </a:rPr>
              <a:t>Near-Term Plan</a:t>
            </a:r>
          </a:p>
        </p:txBody>
      </p:sp>
      <p:sp>
        <p:nvSpPr>
          <p:cNvPr id="20493" name="AutoShape 20"/>
          <p:cNvSpPr>
            <a:spLocks/>
          </p:cNvSpPr>
          <p:nvPr/>
        </p:nvSpPr>
        <p:spPr bwMode="auto">
          <a:xfrm rot="5400000">
            <a:off x="1960250" y="3229432"/>
            <a:ext cx="250825" cy="3338512"/>
          </a:xfrm>
          <a:prstGeom prst="leftBrace">
            <a:avLst>
              <a:gd name="adj1" fmla="val 110918"/>
              <a:gd name="adj2" fmla="val 50106"/>
            </a:avLst>
          </a:prstGeom>
          <a:noFill/>
          <a:ln w="9525">
            <a:solidFill>
              <a:schemeClr val="tx1"/>
            </a:solidFill>
            <a:round/>
            <a:headEnd type="none"/>
            <a:tailEnd type="none" w="med" len="med"/>
          </a:ln>
          <a:extLst>
            <a:ext uri="{909E8E84-426E-40dd-AFC4-6F175D3DCCD1}">
              <a14:hiddenFill xmlns="" xmlns:a14="http://schemas.microsoft.com/office/drawing/2010/main">
                <a:solidFill>
                  <a:srgbClr val="FFFFFF"/>
                </a:solidFill>
              </a14:hiddenFill>
            </a:ext>
          </a:extLst>
        </p:spPr>
        <p:txBody>
          <a:bodyPr lIns="0" tIns="0" rIns="0" bIns="0" anchor="ctr">
            <a:spAutoFit/>
          </a:bodyPr>
          <a:lstStyle/>
          <a:p>
            <a:endParaRPr lang="en-US"/>
          </a:p>
        </p:txBody>
      </p:sp>
    </p:spTree>
    <p:extLst>
      <p:ext uri="{BB962C8B-B14F-4D97-AF65-F5344CB8AC3E}">
        <p14:creationId xmlns:p14="http://schemas.microsoft.com/office/powerpoint/2010/main" val="36224352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a:bodyPr>
          <a:lstStyle/>
          <a:p>
            <a:pPr eaLnBrk="1" hangingPunct="1"/>
            <a:r>
              <a:rPr lang="en-US">
                <a:latin typeface="Arial" charset="0"/>
              </a:rPr>
              <a:t>Project Tracking</a:t>
            </a:r>
          </a:p>
        </p:txBody>
      </p:sp>
      <p:sp>
        <p:nvSpPr>
          <p:cNvPr id="3" name="Content Placeholder 2"/>
          <p:cNvSpPr>
            <a:spLocks noGrp="1"/>
          </p:cNvSpPr>
          <p:nvPr>
            <p:ph idx="1"/>
          </p:nvPr>
        </p:nvSpPr>
        <p:spPr/>
        <p:txBody>
          <a:bodyPr>
            <a:normAutofit/>
          </a:bodyPr>
          <a:lstStyle/>
          <a:p>
            <a:r>
              <a:rPr lang="en-US" dirty="0"/>
              <a:t>In lecture 4, we reviewed a team</a:t>
            </a:r>
            <a:r>
              <a:rPr lang="ja-JP" altLang="en-US" dirty="0"/>
              <a:t>’</a:t>
            </a:r>
            <a:r>
              <a:rPr lang="en-US" dirty="0"/>
              <a:t>s WEEK form to </a:t>
            </a:r>
            <a:r>
              <a:rPr lang="en-US" dirty="0" smtClean="0"/>
              <a:t/>
            </a:r>
            <a:br>
              <a:rPr lang="en-US" dirty="0" smtClean="0"/>
            </a:br>
            <a:r>
              <a:rPr lang="en-US" dirty="0" smtClean="0"/>
              <a:t>understand </a:t>
            </a:r>
            <a:r>
              <a:rPr lang="en-US" dirty="0"/>
              <a:t>status and predict project completion.  </a:t>
            </a:r>
            <a:r>
              <a:rPr lang="en-US" dirty="0" smtClean="0"/>
              <a:t>Below </a:t>
            </a:r>
            <a:r>
              <a:rPr lang="en-US" dirty="0"/>
              <a:t>is </a:t>
            </a:r>
            <a:r>
              <a:rPr lang="en-US" dirty="0" smtClean="0"/>
              <a:t/>
            </a:r>
            <a:br>
              <a:rPr lang="en-US" dirty="0" smtClean="0"/>
            </a:br>
            <a:r>
              <a:rPr lang="en-US" dirty="0" smtClean="0"/>
              <a:t>an </a:t>
            </a:r>
            <a:r>
              <a:rPr lang="en-US" dirty="0"/>
              <a:t>actual WEEK </a:t>
            </a:r>
            <a:r>
              <a:rPr lang="en-US" dirty="0" smtClean="0"/>
              <a:t>form</a:t>
            </a:r>
            <a:endParaRPr lang="en-US" dirty="0"/>
          </a:p>
        </p:txBody>
      </p:sp>
      <p:pic>
        <p:nvPicPr>
          <p:cNvPr id="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9" y="2227407"/>
            <a:ext cx="8323262" cy="3972962"/>
          </a:xfrm>
          <a:prstGeom prst="rect">
            <a:avLst/>
          </a:prstGeom>
          <a:noFill/>
        </p:spPr>
      </p:pic>
    </p:spTree>
    <p:extLst>
      <p:ext uri="{BB962C8B-B14F-4D97-AF65-F5344CB8AC3E}">
        <p14:creationId xmlns:p14="http://schemas.microsoft.com/office/powerpoint/2010/main" val="32475470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a:latin typeface="Arial" charset="0"/>
              </a:rPr>
              <a:t>How TSP Teams Manage Quality</a:t>
            </a:r>
          </a:p>
        </p:txBody>
      </p:sp>
      <p:sp>
        <p:nvSpPr>
          <p:cNvPr id="22531" name="Rectangle 3"/>
          <p:cNvSpPr>
            <a:spLocks noGrp="1" noChangeArrowheads="1"/>
          </p:cNvSpPr>
          <p:nvPr>
            <p:ph idx="1"/>
          </p:nvPr>
        </p:nvSpPr>
        <p:spPr/>
        <p:txBody>
          <a:bodyPr/>
          <a:lstStyle/>
          <a:p>
            <a:pPr marL="0" indent="0" eaLnBrk="1" hangingPunct="1"/>
            <a:r>
              <a:rPr lang="en-US">
                <a:latin typeface="Arial" charset="0"/>
              </a:rPr>
              <a:t>In PSP, individuals are responsible for quality and focus on early defect removal through personal reviews.</a:t>
            </a:r>
          </a:p>
          <a:p>
            <a:pPr marL="0" indent="0" eaLnBrk="1" hangingPunct="1"/>
            <a:r>
              <a:rPr lang="en-US">
                <a:latin typeface="Arial" charset="0"/>
              </a:rPr>
              <a:t>In TSP, the team is also responsible for quality and removes defects through team inspections.</a:t>
            </a:r>
          </a:p>
          <a:p>
            <a:pPr marL="0" indent="0" eaLnBrk="1" hangingPunct="1"/>
            <a:r>
              <a:rPr lang="en-US">
                <a:latin typeface="Arial" charset="0"/>
              </a:rPr>
              <a:t>Teams don</a:t>
            </a:r>
            <a:r>
              <a:rPr lang="ja-JP" altLang="en-US">
                <a:latin typeface="Arial" charset="0"/>
              </a:rPr>
              <a:t>’</a:t>
            </a:r>
            <a:r>
              <a:rPr lang="en-US">
                <a:latin typeface="Arial" charset="0"/>
              </a:rPr>
              <a:t>t produce superior products accidentally.  </a:t>
            </a:r>
          </a:p>
          <a:p>
            <a:pPr marL="0" indent="0" eaLnBrk="1" hangingPunct="1"/>
            <a:r>
              <a:rPr lang="en-US">
                <a:latin typeface="Arial" charset="0"/>
              </a:rPr>
              <a:t>The team builds a quality plan to guide the team in producing a high-quality product. Teams use their data to make decisions about what to do next.</a:t>
            </a:r>
          </a:p>
          <a:p>
            <a:pPr marL="0" indent="0" eaLnBrk="1" hangingPunct="1"/>
            <a:r>
              <a:rPr lang="en-US">
                <a:latin typeface="Arial" charset="0"/>
              </a:rPr>
              <a:t>Teams can</a:t>
            </a:r>
            <a:r>
              <a:rPr lang="ja-JP" altLang="en-US">
                <a:latin typeface="Arial" charset="0"/>
              </a:rPr>
              <a:t>’</a:t>
            </a:r>
            <a:r>
              <a:rPr lang="en-US">
                <a:latin typeface="Arial" charset="0"/>
              </a:rPr>
              <a:t>t hit their quality goals unless every developer hits his or her quality goal. </a:t>
            </a:r>
          </a:p>
        </p:txBody>
      </p:sp>
    </p:spTree>
    <p:extLst>
      <p:ext uri="{BB962C8B-B14F-4D97-AF65-F5344CB8AC3E}">
        <p14:creationId xmlns:p14="http://schemas.microsoft.com/office/powerpoint/2010/main" val="10832619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atin typeface="Arial" charset="0"/>
              </a:rPr>
              <a:t>TSP Quality Plan</a:t>
            </a:r>
          </a:p>
        </p:txBody>
      </p:sp>
      <p:pic>
        <p:nvPicPr>
          <p:cNvPr id="2355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544" y="1100859"/>
            <a:ext cx="4111625" cy="2535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355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6911" y="1110383"/>
            <a:ext cx="4106077" cy="25302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3557"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0794" y="3653559"/>
            <a:ext cx="4262437" cy="2627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47097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atin typeface="Arial" charset="0"/>
              </a:rPr>
              <a:t>Team Working</a:t>
            </a:r>
          </a:p>
        </p:txBody>
      </p:sp>
      <p:sp>
        <p:nvSpPr>
          <p:cNvPr id="24579" name="Rectangle 3"/>
          <p:cNvSpPr>
            <a:spLocks noGrp="1" noChangeArrowheads="1"/>
          </p:cNvSpPr>
          <p:nvPr>
            <p:ph idx="1"/>
          </p:nvPr>
        </p:nvSpPr>
        <p:spPr/>
        <p:txBody>
          <a:bodyPr/>
          <a:lstStyle/>
          <a:p>
            <a:pPr marL="0" indent="0" eaLnBrk="1" hangingPunct="1"/>
            <a:r>
              <a:rPr lang="en-US">
                <a:latin typeface="Arial" charset="0"/>
              </a:rPr>
              <a:t>TSP teams manage themselves. They</a:t>
            </a:r>
          </a:p>
          <a:p>
            <a:pPr lvl="1" eaLnBrk="1" hangingPunct="1"/>
            <a:r>
              <a:rPr lang="en-US">
                <a:latin typeface="Arial" charset="0"/>
              </a:rPr>
              <a:t>track their work against their plans</a:t>
            </a:r>
          </a:p>
          <a:p>
            <a:pPr lvl="1" eaLnBrk="1" hangingPunct="1"/>
            <a:r>
              <a:rPr lang="en-US">
                <a:latin typeface="Arial" charset="0"/>
              </a:rPr>
              <a:t>manage the quality of their work</a:t>
            </a:r>
          </a:p>
          <a:p>
            <a:pPr lvl="1" eaLnBrk="1" hangingPunct="1"/>
            <a:r>
              <a:rPr lang="en-US">
                <a:latin typeface="Arial" charset="0"/>
              </a:rPr>
              <a:t>work aggressively to meet team goals</a:t>
            </a:r>
          </a:p>
          <a:p>
            <a:pPr marL="0" indent="0" eaLnBrk="1" hangingPunct="1"/>
            <a:r>
              <a:rPr lang="en-US">
                <a:latin typeface="Arial" charset="0"/>
              </a:rPr>
              <a:t>Teams must also show management and the customer that they are managing themselves. They</a:t>
            </a:r>
          </a:p>
          <a:p>
            <a:pPr lvl="1" eaLnBrk="1" hangingPunct="1"/>
            <a:r>
              <a:rPr lang="en-US">
                <a:latin typeface="Arial" charset="0"/>
              </a:rPr>
              <a:t>report status and progress frequently </a:t>
            </a:r>
          </a:p>
          <a:p>
            <a:pPr lvl="1" eaLnBrk="1" hangingPunct="1"/>
            <a:r>
              <a:rPr lang="en-US">
                <a:latin typeface="Arial" charset="0"/>
              </a:rPr>
              <a:t>anticipate, plan for, and report on project risks</a:t>
            </a:r>
          </a:p>
        </p:txBody>
      </p:sp>
    </p:spTree>
    <p:extLst>
      <p:ext uri="{BB962C8B-B14F-4D97-AF65-F5344CB8AC3E}">
        <p14:creationId xmlns:p14="http://schemas.microsoft.com/office/powerpoint/2010/main" val="19910999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atin typeface="Arial" charset="0"/>
              </a:rPr>
              <a:t>The Weekly Team Meeting</a:t>
            </a:r>
          </a:p>
        </p:txBody>
      </p:sp>
      <p:sp>
        <p:nvSpPr>
          <p:cNvPr id="25603" name="Rectangle 3"/>
          <p:cNvSpPr>
            <a:spLocks noGrp="1" noChangeArrowheads="1"/>
          </p:cNvSpPr>
          <p:nvPr>
            <p:ph idx="1"/>
          </p:nvPr>
        </p:nvSpPr>
        <p:spPr/>
        <p:txBody>
          <a:bodyPr/>
          <a:lstStyle/>
          <a:p>
            <a:pPr marL="0" indent="0" eaLnBrk="1" hangingPunct="1"/>
            <a:r>
              <a:rPr lang="en-US">
                <a:latin typeface="Arial" charset="0"/>
              </a:rPr>
              <a:t>The weekly team meeting keeps the project on track by reviewing status and planned work for the team and each team member on a weekly basis.</a:t>
            </a:r>
          </a:p>
          <a:p>
            <a:pPr marL="0" indent="0" eaLnBrk="1" hangingPunct="1"/>
            <a:r>
              <a:rPr lang="en-US">
                <a:latin typeface="Arial" charset="0"/>
              </a:rPr>
              <a:t>The meeting objective is to ensure that all team members</a:t>
            </a:r>
          </a:p>
          <a:p>
            <a:pPr lvl="1" eaLnBrk="1" hangingPunct="1"/>
            <a:r>
              <a:rPr lang="en-US">
                <a:latin typeface="Arial" charset="0"/>
              </a:rPr>
              <a:t>understand current project status</a:t>
            </a:r>
          </a:p>
          <a:p>
            <a:pPr lvl="1" eaLnBrk="1" hangingPunct="1"/>
            <a:r>
              <a:rPr lang="en-US">
                <a:latin typeface="Arial" charset="0"/>
              </a:rPr>
              <a:t>know what tasks are next</a:t>
            </a:r>
          </a:p>
          <a:p>
            <a:pPr lvl="1" eaLnBrk="1" hangingPunct="1"/>
            <a:r>
              <a:rPr lang="en-US">
                <a:latin typeface="Arial" charset="0"/>
              </a:rPr>
              <a:t>are aware of everyone</a:t>
            </a:r>
            <a:r>
              <a:rPr lang="ja-JP" altLang="en-US">
                <a:latin typeface="Arial" charset="0"/>
              </a:rPr>
              <a:t>’</a:t>
            </a:r>
            <a:r>
              <a:rPr lang="en-US">
                <a:latin typeface="Arial" charset="0"/>
              </a:rPr>
              <a:t>s status and progress</a:t>
            </a:r>
          </a:p>
          <a:p>
            <a:pPr lvl="1" eaLnBrk="1" hangingPunct="1"/>
            <a:r>
              <a:rPr lang="en-US">
                <a:latin typeface="Arial" charset="0"/>
              </a:rPr>
              <a:t>know the status against the quality plan</a:t>
            </a:r>
          </a:p>
          <a:p>
            <a:pPr lvl="1" eaLnBrk="1" hangingPunct="1"/>
            <a:r>
              <a:rPr lang="en-US">
                <a:latin typeface="Arial" charset="0"/>
              </a:rPr>
              <a:t>discuss actions needed to ensure high quality</a:t>
            </a:r>
          </a:p>
          <a:p>
            <a:pPr lvl="1" eaLnBrk="1" hangingPunct="1"/>
            <a:r>
              <a:rPr lang="en-US">
                <a:latin typeface="Arial" charset="0"/>
              </a:rPr>
              <a:t>understand the key project issues and risks</a:t>
            </a:r>
          </a:p>
          <a:p>
            <a:pPr lvl="1" eaLnBrk="1" hangingPunct="1"/>
            <a:r>
              <a:rPr lang="en-US">
                <a:latin typeface="Arial" charset="0"/>
              </a:rPr>
              <a:t>participate in key team decisions</a:t>
            </a:r>
          </a:p>
        </p:txBody>
      </p:sp>
    </p:spTree>
    <p:extLst>
      <p:ext uri="{BB962C8B-B14F-4D97-AF65-F5344CB8AC3E}">
        <p14:creationId xmlns:p14="http://schemas.microsoft.com/office/powerpoint/2010/main" val="19305747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a:latin typeface="Arial" charset="0"/>
              </a:rPr>
              <a:t>Adoption</a:t>
            </a:r>
          </a:p>
        </p:txBody>
      </p:sp>
      <p:sp>
        <p:nvSpPr>
          <p:cNvPr id="26627" name="Rectangle 3"/>
          <p:cNvSpPr>
            <a:spLocks noGrp="1" noChangeArrowheads="1"/>
          </p:cNvSpPr>
          <p:nvPr>
            <p:ph idx="1"/>
          </p:nvPr>
        </p:nvSpPr>
        <p:spPr/>
        <p:txBody>
          <a:bodyPr/>
          <a:lstStyle/>
          <a:p>
            <a:pPr marL="0" indent="0" eaLnBrk="1" hangingPunct="1"/>
            <a:r>
              <a:rPr lang="en-US">
                <a:latin typeface="Arial" charset="0"/>
              </a:rPr>
              <a:t>Organizations that are using, piloting, or preparing to pilot the TSP.</a:t>
            </a:r>
          </a:p>
        </p:txBody>
      </p:sp>
      <p:sp>
        <p:nvSpPr>
          <p:cNvPr id="26628" name="Text Box 4"/>
          <p:cNvSpPr txBox="1">
            <a:spLocks noChangeArrowheads="1"/>
          </p:cNvSpPr>
          <p:nvPr/>
        </p:nvSpPr>
        <p:spPr bwMode="auto">
          <a:xfrm>
            <a:off x="388938" y="1619924"/>
            <a:ext cx="2697547" cy="40663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square" lIns="102692" tIns="51346" rIns="102692" bIns="51346">
            <a:spAutoFit/>
          </a:bodyPr>
          <a:lstStyle>
            <a:lvl1pPr defTabSz="1027113" eaLnBrk="0" hangingPunct="0">
              <a:defRPr sz="1100">
                <a:solidFill>
                  <a:schemeClr val="accent2"/>
                </a:solidFill>
                <a:latin typeface="Arial" charset="0"/>
                <a:ea typeface="ＭＳ Ｐゴシック" charset="0"/>
              </a:defRPr>
            </a:lvl1pPr>
            <a:lvl2pPr marL="742950" indent="-285750" defTabSz="1027113" eaLnBrk="0" hangingPunct="0">
              <a:defRPr sz="1100">
                <a:solidFill>
                  <a:schemeClr val="accent2"/>
                </a:solidFill>
                <a:latin typeface="Arial" charset="0"/>
                <a:ea typeface="ＭＳ Ｐゴシック" charset="0"/>
              </a:defRPr>
            </a:lvl2pPr>
            <a:lvl3pPr marL="1143000" indent="-228600" defTabSz="1027113" eaLnBrk="0" hangingPunct="0">
              <a:defRPr sz="1100">
                <a:solidFill>
                  <a:schemeClr val="accent2"/>
                </a:solidFill>
                <a:latin typeface="Arial" charset="0"/>
                <a:ea typeface="ＭＳ Ｐゴシック" charset="0"/>
              </a:defRPr>
            </a:lvl3pPr>
            <a:lvl4pPr marL="1600200" indent="-228600" defTabSz="1027113" eaLnBrk="0" hangingPunct="0">
              <a:defRPr sz="1100">
                <a:solidFill>
                  <a:schemeClr val="accent2"/>
                </a:solidFill>
                <a:latin typeface="Arial" charset="0"/>
                <a:ea typeface="ＭＳ Ｐゴシック" charset="0"/>
              </a:defRPr>
            </a:lvl4pPr>
            <a:lvl5pPr marL="2057400" indent="-228600" defTabSz="1027113" eaLnBrk="0" hangingPunct="0">
              <a:defRPr sz="1100">
                <a:solidFill>
                  <a:schemeClr val="accent2"/>
                </a:solidFill>
                <a:latin typeface="Arial" charset="0"/>
                <a:ea typeface="ＭＳ Ｐゴシック" charset="0"/>
              </a:defRPr>
            </a:lvl5pPr>
            <a:lvl6pPr marL="25146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6pPr>
            <a:lvl7pPr marL="29718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7pPr>
            <a:lvl8pPr marL="34290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8pPr>
            <a:lvl9pPr marL="38862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9pPr>
          </a:lstStyle>
          <a:p>
            <a:pPr eaLnBrk="1" hangingPunct="1">
              <a:spcAft>
                <a:spcPts val="300"/>
              </a:spcAft>
              <a:buFontTx/>
              <a:buNone/>
            </a:pPr>
            <a:r>
              <a:rPr lang="en-US" sz="1050" dirty="0">
                <a:solidFill>
                  <a:schemeClr val="tx1"/>
                </a:solidFill>
              </a:rPr>
              <a:t>ABB</a:t>
            </a:r>
          </a:p>
          <a:p>
            <a:pPr eaLnBrk="1" hangingPunct="1">
              <a:spcAft>
                <a:spcPts val="300"/>
              </a:spcAft>
              <a:buFontTx/>
              <a:buNone/>
            </a:pPr>
            <a:r>
              <a:rPr lang="en-US" sz="1050" dirty="0">
                <a:solidFill>
                  <a:schemeClr val="tx1"/>
                </a:solidFill>
              </a:rPr>
              <a:t>ABC </a:t>
            </a:r>
            <a:r>
              <a:rPr lang="en-US" sz="1050" dirty="0" err="1">
                <a:solidFill>
                  <a:schemeClr val="tx1"/>
                </a:solidFill>
              </a:rPr>
              <a:t>Informatica</a:t>
            </a:r>
            <a:endParaRPr lang="en-US" sz="1050" dirty="0">
              <a:solidFill>
                <a:schemeClr val="tx1"/>
              </a:solidFill>
            </a:endParaRPr>
          </a:p>
          <a:p>
            <a:pPr eaLnBrk="1" hangingPunct="1">
              <a:spcAft>
                <a:spcPts val="300"/>
              </a:spcAft>
              <a:buFontTx/>
              <a:buNone/>
            </a:pPr>
            <a:r>
              <a:rPr lang="en-US" sz="1050" dirty="0">
                <a:solidFill>
                  <a:schemeClr val="tx1"/>
                </a:solidFill>
              </a:rPr>
              <a:t>Advanced Information Services</a:t>
            </a:r>
          </a:p>
          <a:p>
            <a:pPr eaLnBrk="1" hangingPunct="1">
              <a:spcAft>
                <a:spcPts val="300"/>
              </a:spcAft>
              <a:buFontTx/>
              <a:buNone/>
            </a:pPr>
            <a:r>
              <a:rPr lang="en-US" sz="1050" dirty="0">
                <a:solidFill>
                  <a:schemeClr val="tx1"/>
                </a:solidFill>
              </a:rPr>
              <a:t>Advanced Maturity Services, Inc.</a:t>
            </a:r>
          </a:p>
          <a:p>
            <a:pPr eaLnBrk="1" hangingPunct="1">
              <a:spcAft>
                <a:spcPts val="300"/>
              </a:spcAft>
              <a:buFontTx/>
              <a:buNone/>
            </a:pPr>
            <a:r>
              <a:rPr lang="en-US" sz="1050" dirty="0">
                <a:solidFill>
                  <a:schemeClr val="tx1"/>
                </a:solidFill>
              </a:rPr>
              <a:t>Alan S. Koch Consultants</a:t>
            </a:r>
          </a:p>
          <a:p>
            <a:pPr eaLnBrk="1" hangingPunct="1">
              <a:spcAft>
                <a:spcPts val="300"/>
              </a:spcAft>
              <a:buFontTx/>
              <a:buNone/>
            </a:pPr>
            <a:r>
              <a:rPr lang="en-US" sz="1050" dirty="0">
                <a:solidFill>
                  <a:schemeClr val="tx1"/>
                </a:solidFill>
              </a:rPr>
              <a:t>Ambient Consulting</a:t>
            </a:r>
          </a:p>
          <a:p>
            <a:pPr eaLnBrk="1" hangingPunct="1">
              <a:spcAft>
                <a:spcPts val="300"/>
              </a:spcAft>
              <a:buFontTx/>
              <a:buNone/>
            </a:pPr>
            <a:r>
              <a:rPr lang="en-US" sz="1050" b="1" dirty="0">
                <a:solidFill>
                  <a:schemeClr val="tx1"/>
                </a:solidFill>
              </a:rPr>
              <a:t>AMCOM*</a:t>
            </a:r>
          </a:p>
          <a:p>
            <a:pPr eaLnBrk="1" hangingPunct="1">
              <a:spcAft>
                <a:spcPts val="300"/>
              </a:spcAft>
              <a:buFontTx/>
              <a:buNone/>
            </a:pPr>
            <a:r>
              <a:rPr lang="en-US" sz="1050" dirty="0">
                <a:solidFill>
                  <a:schemeClr val="tx1"/>
                </a:solidFill>
              </a:rPr>
              <a:t>Boeing</a:t>
            </a:r>
          </a:p>
          <a:p>
            <a:pPr eaLnBrk="1" hangingPunct="1">
              <a:spcAft>
                <a:spcPts val="300"/>
              </a:spcAft>
              <a:buFontTx/>
              <a:buNone/>
            </a:pPr>
            <a:r>
              <a:rPr lang="en-US" sz="1050" dirty="0">
                <a:solidFill>
                  <a:schemeClr val="tx1"/>
                </a:solidFill>
              </a:rPr>
              <a:t>Centre De </a:t>
            </a:r>
            <a:r>
              <a:rPr lang="en-US" sz="1050" dirty="0" err="1">
                <a:solidFill>
                  <a:schemeClr val="tx1"/>
                </a:solidFill>
              </a:rPr>
              <a:t>Investigacion</a:t>
            </a:r>
            <a:r>
              <a:rPr lang="en-US" sz="1050" dirty="0">
                <a:solidFill>
                  <a:schemeClr val="tx1"/>
                </a:solidFill>
              </a:rPr>
              <a:t> En </a:t>
            </a:r>
            <a:r>
              <a:rPr lang="en-US" sz="1050" dirty="0" err="1">
                <a:solidFill>
                  <a:schemeClr val="tx1"/>
                </a:solidFill>
              </a:rPr>
              <a:t>Matamaticas</a:t>
            </a:r>
            <a:endParaRPr lang="en-US" sz="1050" dirty="0">
              <a:solidFill>
                <a:schemeClr val="tx1"/>
              </a:solidFill>
            </a:endParaRPr>
          </a:p>
          <a:p>
            <a:pPr eaLnBrk="1" hangingPunct="1">
              <a:spcAft>
                <a:spcPts val="300"/>
              </a:spcAft>
              <a:buFontTx/>
              <a:buNone/>
            </a:pPr>
            <a:r>
              <a:rPr lang="en-US" sz="1050" b="1" dirty="0">
                <a:solidFill>
                  <a:schemeClr val="tx1"/>
                </a:solidFill>
              </a:rPr>
              <a:t>Census Bureau*</a:t>
            </a:r>
          </a:p>
          <a:p>
            <a:pPr eaLnBrk="1" hangingPunct="1">
              <a:spcAft>
                <a:spcPts val="300"/>
              </a:spcAft>
              <a:buFontTx/>
              <a:buNone/>
            </a:pPr>
            <a:r>
              <a:rPr lang="en-US" sz="1050" dirty="0">
                <a:solidFill>
                  <a:schemeClr val="tx1"/>
                </a:solidFill>
              </a:rPr>
              <a:t>CQG, Inc.</a:t>
            </a:r>
          </a:p>
          <a:p>
            <a:pPr eaLnBrk="1" hangingPunct="1">
              <a:spcAft>
                <a:spcPts val="300"/>
              </a:spcAft>
              <a:buFontTx/>
              <a:buNone/>
            </a:pPr>
            <a:r>
              <a:rPr lang="en-US" sz="1050" dirty="0">
                <a:solidFill>
                  <a:schemeClr val="tx1"/>
                </a:solidFill>
              </a:rPr>
              <a:t>CRSIP / STSC / DRAPER</a:t>
            </a:r>
          </a:p>
          <a:p>
            <a:pPr eaLnBrk="1" hangingPunct="1">
              <a:spcAft>
                <a:spcPts val="300"/>
              </a:spcAft>
              <a:buFontTx/>
              <a:buNone/>
            </a:pPr>
            <a:r>
              <a:rPr lang="en-US" sz="1050" dirty="0">
                <a:solidFill>
                  <a:schemeClr val="tx1"/>
                </a:solidFill>
              </a:rPr>
              <a:t>Davis Systems</a:t>
            </a:r>
          </a:p>
          <a:p>
            <a:pPr eaLnBrk="1" hangingPunct="1">
              <a:spcAft>
                <a:spcPts val="300"/>
              </a:spcAft>
              <a:buFontTx/>
              <a:buNone/>
            </a:pPr>
            <a:r>
              <a:rPr lang="en-US" sz="1050" dirty="0">
                <a:solidFill>
                  <a:schemeClr val="tx1"/>
                </a:solidFill>
              </a:rPr>
              <a:t>DOE / Los Alamos</a:t>
            </a:r>
          </a:p>
          <a:p>
            <a:pPr eaLnBrk="1" hangingPunct="1">
              <a:spcAft>
                <a:spcPts val="300"/>
              </a:spcAft>
              <a:buFontTx/>
              <a:buNone/>
            </a:pPr>
            <a:r>
              <a:rPr lang="en-US" sz="1050" dirty="0">
                <a:solidFill>
                  <a:schemeClr val="tx1"/>
                </a:solidFill>
              </a:rPr>
              <a:t>DOE / Naval Reactors</a:t>
            </a:r>
          </a:p>
          <a:p>
            <a:pPr eaLnBrk="1" hangingPunct="1">
              <a:spcAft>
                <a:spcPts val="300"/>
              </a:spcAft>
              <a:buFontTx/>
              <a:buNone/>
            </a:pPr>
            <a:r>
              <a:rPr lang="en-US" sz="1050" dirty="0">
                <a:solidFill>
                  <a:schemeClr val="tx1"/>
                </a:solidFill>
              </a:rPr>
              <a:t>DPC Cirrus</a:t>
            </a:r>
          </a:p>
          <a:p>
            <a:pPr eaLnBrk="1" hangingPunct="1">
              <a:spcAft>
                <a:spcPts val="300"/>
              </a:spcAft>
              <a:buFontTx/>
              <a:buNone/>
            </a:pPr>
            <a:r>
              <a:rPr lang="en-US" sz="1050" dirty="0">
                <a:solidFill>
                  <a:schemeClr val="tx1"/>
                </a:solidFill>
              </a:rPr>
              <a:t>Dynamics Research Corp.</a:t>
            </a:r>
          </a:p>
          <a:p>
            <a:pPr eaLnBrk="1" hangingPunct="1">
              <a:spcAft>
                <a:spcPts val="300"/>
              </a:spcAft>
              <a:buFontTx/>
              <a:buNone/>
            </a:pPr>
            <a:r>
              <a:rPr lang="en-US" sz="1050" dirty="0">
                <a:solidFill>
                  <a:schemeClr val="tx1"/>
                </a:solidFill>
              </a:rPr>
              <a:t>EDS</a:t>
            </a:r>
          </a:p>
          <a:p>
            <a:pPr eaLnBrk="1" hangingPunct="1">
              <a:spcAft>
                <a:spcPts val="300"/>
              </a:spcAft>
              <a:buFontTx/>
              <a:buNone/>
            </a:pPr>
            <a:r>
              <a:rPr lang="en-US" sz="1050" dirty="0" err="1">
                <a:solidFill>
                  <a:schemeClr val="tx1"/>
                </a:solidFill>
              </a:rPr>
              <a:t>Halex</a:t>
            </a:r>
            <a:r>
              <a:rPr lang="en-US" sz="1050" dirty="0">
                <a:solidFill>
                  <a:schemeClr val="tx1"/>
                </a:solidFill>
              </a:rPr>
              <a:t> Associates</a:t>
            </a:r>
          </a:p>
          <a:p>
            <a:pPr eaLnBrk="1" hangingPunct="1">
              <a:spcAft>
                <a:spcPts val="300"/>
              </a:spcAft>
              <a:buFontTx/>
              <a:buNone/>
            </a:pPr>
            <a:r>
              <a:rPr lang="en-US" sz="1050" dirty="0">
                <a:solidFill>
                  <a:schemeClr val="tx1"/>
                </a:solidFill>
              </a:rPr>
              <a:t>Heath Solutions, Inc.</a:t>
            </a:r>
          </a:p>
        </p:txBody>
      </p:sp>
      <p:sp>
        <p:nvSpPr>
          <p:cNvPr id="26629" name="Text Box 5"/>
          <p:cNvSpPr txBox="1">
            <a:spLocks noChangeArrowheads="1"/>
          </p:cNvSpPr>
          <p:nvPr/>
        </p:nvSpPr>
        <p:spPr bwMode="auto">
          <a:xfrm>
            <a:off x="3208104" y="1605636"/>
            <a:ext cx="2689778" cy="44664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square" lIns="102692" tIns="51346" rIns="102692" bIns="51346">
            <a:spAutoFit/>
          </a:bodyPr>
          <a:lstStyle>
            <a:lvl1pPr defTabSz="1027113" eaLnBrk="0" hangingPunct="0">
              <a:defRPr sz="1100">
                <a:solidFill>
                  <a:schemeClr val="accent2"/>
                </a:solidFill>
                <a:latin typeface="Arial" charset="0"/>
                <a:ea typeface="ＭＳ Ｐゴシック" charset="0"/>
              </a:defRPr>
            </a:lvl1pPr>
            <a:lvl2pPr marL="742950" indent="-285750" defTabSz="1027113" eaLnBrk="0" hangingPunct="0">
              <a:defRPr sz="1100">
                <a:solidFill>
                  <a:schemeClr val="accent2"/>
                </a:solidFill>
                <a:latin typeface="Arial" charset="0"/>
                <a:ea typeface="ＭＳ Ｐゴシック" charset="0"/>
              </a:defRPr>
            </a:lvl2pPr>
            <a:lvl3pPr marL="1143000" indent="-228600" defTabSz="1027113" eaLnBrk="0" hangingPunct="0">
              <a:defRPr sz="1100">
                <a:solidFill>
                  <a:schemeClr val="accent2"/>
                </a:solidFill>
                <a:latin typeface="Arial" charset="0"/>
                <a:ea typeface="ＭＳ Ｐゴシック" charset="0"/>
              </a:defRPr>
            </a:lvl3pPr>
            <a:lvl4pPr marL="1600200" indent="-228600" defTabSz="1027113" eaLnBrk="0" hangingPunct="0">
              <a:defRPr sz="1100">
                <a:solidFill>
                  <a:schemeClr val="accent2"/>
                </a:solidFill>
                <a:latin typeface="Arial" charset="0"/>
                <a:ea typeface="ＭＳ Ｐゴシック" charset="0"/>
              </a:defRPr>
            </a:lvl4pPr>
            <a:lvl5pPr marL="2057400" indent="-228600" defTabSz="1027113" eaLnBrk="0" hangingPunct="0">
              <a:defRPr sz="1100">
                <a:solidFill>
                  <a:schemeClr val="accent2"/>
                </a:solidFill>
                <a:latin typeface="Arial" charset="0"/>
                <a:ea typeface="ＭＳ Ｐゴシック" charset="0"/>
              </a:defRPr>
            </a:lvl5pPr>
            <a:lvl6pPr marL="25146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6pPr>
            <a:lvl7pPr marL="29718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7pPr>
            <a:lvl8pPr marL="34290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8pPr>
            <a:lvl9pPr marL="38862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9pPr>
          </a:lstStyle>
          <a:p>
            <a:pPr eaLnBrk="1" hangingPunct="1">
              <a:spcAft>
                <a:spcPts val="300"/>
              </a:spcAft>
              <a:buFontTx/>
              <a:buNone/>
            </a:pPr>
            <a:r>
              <a:rPr lang="en-US" sz="1050" b="1" dirty="0" err="1">
                <a:solidFill>
                  <a:schemeClr val="tx1"/>
                </a:solidFill>
              </a:rPr>
              <a:t>Helsana</a:t>
            </a:r>
            <a:r>
              <a:rPr lang="en-US" sz="1050" b="1" dirty="0">
                <a:solidFill>
                  <a:schemeClr val="tx1"/>
                </a:solidFill>
              </a:rPr>
              <a:t>*</a:t>
            </a:r>
          </a:p>
          <a:p>
            <a:pPr eaLnBrk="1" hangingPunct="1">
              <a:spcAft>
                <a:spcPts val="300"/>
              </a:spcAft>
              <a:buFontTx/>
              <a:buNone/>
            </a:pPr>
            <a:r>
              <a:rPr lang="en-US" sz="1050" dirty="0">
                <a:solidFill>
                  <a:schemeClr val="tx1"/>
                </a:solidFill>
              </a:rPr>
              <a:t>Honeywell</a:t>
            </a:r>
          </a:p>
          <a:p>
            <a:pPr eaLnBrk="1" hangingPunct="1">
              <a:spcAft>
                <a:spcPts val="300"/>
              </a:spcAft>
              <a:buFontTx/>
              <a:buNone/>
            </a:pPr>
            <a:r>
              <a:rPr lang="en-US" sz="1050" dirty="0">
                <a:solidFill>
                  <a:schemeClr val="tx1"/>
                </a:solidFill>
              </a:rPr>
              <a:t>IBM</a:t>
            </a:r>
          </a:p>
          <a:p>
            <a:pPr eaLnBrk="1" hangingPunct="1">
              <a:spcAft>
                <a:spcPts val="300"/>
              </a:spcAft>
              <a:buFontTx/>
              <a:buNone/>
            </a:pPr>
            <a:r>
              <a:rPr lang="en-US" sz="1050" b="1" dirty="0">
                <a:solidFill>
                  <a:schemeClr val="tx1"/>
                </a:solidFill>
              </a:rPr>
              <a:t>Intuit*</a:t>
            </a:r>
          </a:p>
          <a:p>
            <a:pPr eaLnBrk="1" hangingPunct="1">
              <a:spcAft>
                <a:spcPts val="300"/>
              </a:spcAft>
              <a:buFontTx/>
              <a:buNone/>
            </a:pPr>
            <a:r>
              <a:rPr lang="en-US" sz="1050" dirty="0">
                <a:solidFill>
                  <a:schemeClr val="tx1"/>
                </a:solidFill>
              </a:rPr>
              <a:t>Iomega  </a:t>
            </a:r>
          </a:p>
          <a:p>
            <a:pPr eaLnBrk="1" hangingPunct="1">
              <a:spcAft>
                <a:spcPts val="300"/>
              </a:spcAft>
              <a:buFontTx/>
              <a:buNone/>
            </a:pPr>
            <a:r>
              <a:rPr lang="en-US" sz="1050" dirty="0">
                <a:solidFill>
                  <a:schemeClr val="tx1"/>
                </a:solidFill>
              </a:rPr>
              <a:t>I.Q. Inc.</a:t>
            </a:r>
          </a:p>
          <a:p>
            <a:pPr eaLnBrk="1" hangingPunct="1">
              <a:spcAft>
                <a:spcPts val="300"/>
              </a:spcAft>
              <a:buFontTx/>
              <a:buNone/>
            </a:pPr>
            <a:r>
              <a:rPr lang="en-US" sz="1050" dirty="0">
                <a:solidFill>
                  <a:schemeClr val="tx1"/>
                </a:solidFill>
              </a:rPr>
              <a:t>KPMG</a:t>
            </a:r>
          </a:p>
          <a:p>
            <a:pPr eaLnBrk="1" hangingPunct="1">
              <a:spcAft>
                <a:spcPts val="300"/>
              </a:spcAft>
              <a:buFontTx/>
              <a:buNone/>
            </a:pPr>
            <a:r>
              <a:rPr lang="en-US" sz="1050" dirty="0">
                <a:solidFill>
                  <a:schemeClr val="tx1"/>
                </a:solidFill>
              </a:rPr>
              <a:t>L. G. Electronics</a:t>
            </a:r>
          </a:p>
          <a:p>
            <a:pPr eaLnBrk="1" hangingPunct="1">
              <a:spcAft>
                <a:spcPts val="300"/>
              </a:spcAft>
              <a:buFontTx/>
              <a:buNone/>
            </a:pPr>
            <a:r>
              <a:rPr lang="en-US" sz="1050" dirty="0">
                <a:solidFill>
                  <a:schemeClr val="tx1"/>
                </a:solidFill>
              </a:rPr>
              <a:t>Lockheed Martin</a:t>
            </a:r>
          </a:p>
          <a:p>
            <a:pPr eaLnBrk="1" hangingPunct="1">
              <a:spcAft>
                <a:spcPts val="300"/>
              </a:spcAft>
              <a:buFontTx/>
              <a:buNone/>
            </a:pPr>
            <a:r>
              <a:rPr lang="en-US" sz="1050" dirty="0" err="1">
                <a:solidFill>
                  <a:schemeClr val="tx1"/>
                </a:solidFill>
              </a:rPr>
              <a:t>LogiCare</a:t>
            </a:r>
            <a:endParaRPr lang="en-US" sz="1050" dirty="0">
              <a:solidFill>
                <a:schemeClr val="tx1"/>
              </a:solidFill>
            </a:endParaRPr>
          </a:p>
          <a:p>
            <a:pPr eaLnBrk="1" hangingPunct="1">
              <a:spcAft>
                <a:spcPts val="300"/>
              </a:spcAft>
              <a:buFontTx/>
              <a:buNone/>
            </a:pPr>
            <a:r>
              <a:rPr lang="en-US" sz="1050" dirty="0">
                <a:solidFill>
                  <a:schemeClr val="tx1"/>
                </a:solidFill>
              </a:rPr>
              <a:t>Los Alamos National Laboratory</a:t>
            </a:r>
          </a:p>
          <a:p>
            <a:pPr eaLnBrk="1" hangingPunct="1">
              <a:spcAft>
                <a:spcPts val="300"/>
              </a:spcAft>
              <a:buFontTx/>
              <a:buNone/>
            </a:pPr>
            <a:r>
              <a:rPr lang="en-US" sz="1050" dirty="0">
                <a:solidFill>
                  <a:schemeClr val="tx1"/>
                </a:solidFill>
              </a:rPr>
              <a:t>M/A-Com Private Radio Systems, </a:t>
            </a:r>
            <a:r>
              <a:rPr lang="en-US" sz="1050" dirty="0" err="1">
                <a:solidFill>
                  <a:schemeClr val="tx1"/>
                </a:solidFill>
              </a:rPr>
              <a:t>Inc</a:t>
            </a:r>
            <a:r>
              <a:rPr lang="en-US" sz="1050" dirty="0">
                <a:solidFill>
                  <a:schemeClr val="tx1"/>
                </a:solidFill>
              </a:rPr>
              <a:t> </a:t>
            </a:r>
          </a:p>
          <a:p>
            <a:pPr eaLnBrk="1" hangingPunct="1">
              <a:spcAft>
                <a:spcPts val="300"/>
              </a:spcAft>
              <a:buFontTx/>
              <a:buNone/>
            </a:pPr>
            <a:r>
              <a:rPr lang="en-US" sz="1050" dirty="0">
                <a:solidFill>
                  <a:schemeClr val="tx1"/>
                </a:solidFill>
              </a:rPr>
              <a:t>Microsoft</a:t>
            </a:r>
          </a:p>
          <a:p>
            <a:pPr eaLnBrk="1" hangingPunct="1">
              <a:spcAft>
                <a:spcPts val="300"/>
              </a:spcAft>
              <a:buFontTx/>
              <a:buNone/>
            </a:pPr>
            <a:r>
              <a:rPr lang="en-US" sz="1050" dirty="0">
                <a:solidFill>
                  <a:schemeClr val="tx1"/>
                </a:solidFill>
              </a:rPr>
              <a:t>Motiva</a:t>
            </a:r>
          </a:p>
          <a:p>
            <a:pPr eaLnBrk="1" hangingPunct="1">
              <a:spcAft>
                <a:spcPts val="300"/>
              </a:spcAft>
              <a:buFontTx/>
              <a:buNone/>
            </a:pPr>
            <a:r>
              <a:rPr lang="en-US" sz="1050" dirty="0">
                <a:solidFill>
                  <a:schemeClr val="tx1"/>
                </a:solidFill>
              </a:rPr>
              <a:t>NASA Langley</a:t>
            </a:r>
          </a:p>
          <a:p>
            <a:pPr eaLnBrk="1" hangingPunct="1">
              <a:spcAft>
                <a:spcPts val="300"/>
              </a:spcAft>
              <a:buFontTx/>
              <a:buNone/>
            </a:pPr>
            <a:r>
              <a:rPr lang="en-US" sz="1050" dirty="0">
                <a:solidFill>
                  <a:schemeClr val="tx1"/>
                </a:solidFill>
              </a:rPr>
              <a:t>NAVAIR</a:t>
            </a:r>
          </a:p>
          <a:p>
            <a:pPr eaLnBrk="1" hangingPunct="1">
              <a:spcAft>
                <a:spcPts val="300"/>
              </a:spcAft>
              <a:buFontTx/>
              <a:buNone/>
            </a:pPr>
            <a:r>
              <a:rPr lang="en-US" sz="1050" b="1" dirty="0">
                <a:solidFill>
                  <a:schemeClr val="tx1"/>
                </a:solidFill>
              </a:rPr>
              <a:t>Naval</a:t>
            </a:r>
            <a:r>
              <a:rPr lang="en-US" sz="1050" dirty="0">
                <a:solidFill>
                  <a:schemeClr val="tx1"/>
                </a:solidFill>
              </a:rPr>
              <a:t> </a:t>
            </a:r>
            <a:r>
              <a:rPr lang="en-US" sz="1050" b="1" dirty="0">
                <a:solidFill>
                  <a:schemeClr val="tx1"/>
                </a:solidFill>
              </a:rPr>
              <a:t>Reactors*</a:t>
            </a:r>
          </a:p>
          <a:p>
            <a:pPr eaLnBrk="1" hangingPunct="1">
              <a:spcAft>
                <a:spcPts val="300"/>
              </a:spcAft>
              <a:buFontTx/>
              <a:buNone/>
            </a:pPr>
            <a:r>
              <a:rPr lang="en-US" sz="1050" b="1" dirty="0">
                <a:solidFill>
                  <a:schemeClr val="tx1"/>
                </a:solidFill>
              </a:rPr>
              <a:t>NAVOCEANO*</a:t>
            </a:r>
          </a:p>
          <a:p>
            <a:pPr eaLnBrk="1" hangingPunct="1">
              <a:spcAft>
                <a:spcPts val="300"/>
              </a:spcAft>
              <a:buFontTx/>
              <a:buNone/>
            </a:pPr>
            <a:r>
              <a:rPr lang="en-US" sz="1050" dirty="0">
                <a:solidFill>
                  <a:schemeClr val="tx1"/>
                </a:solidFill>
              </a:rPr>
              <a:t>NUWC</a:t>
            </a:r>
          </a:p>
          <a:p>
            <a:pPr eaLnBrk="1" hangingPunct="1">
              <a:spcAft>
                <a:spcPts val="300"/>
              </a:spcAft>
              <a:buFontTx/>
              <a:buNone/>
            </a:pPr>
            <a:r>
              <a:rPr lang="en-US" sz="1050" dirty="0">
                <a:solidFill>
                  <a:schemeClr val="tx1"/>
                </a:solidFill>
              </a:rPr>
              <a:t>NCR Teradata</a:t>
            </a:r>
          </a:p>
          <a:p>
            <a:pPr eaLnBrk="1" hangingPunct="1">
              <a:spcAft>
                <a:spcPts val="300"/>
              </a:spcAft>
              <a:buFontTx/>
              <a:buNone/>
            </a:pPr>
            <a:r>
              <a:rPr lang="en-US" sz="1050" dirty="0">
                <a:solidFill>
                  <a:schemeClr val="tx1"/>
                </a:solidFill>
              </a:rPr>
              <a:t>NCS Pearson</a:t>
            </a:r>
          </a:p>
          <a:p>
            <a:pPr eaLnBrk="1" hangingPunct="1">
              <a:spcAft>
                <a:spcPts val="300"/>
              </a:spcAft>
              <a:buFontTx/>
              <a:buNone/>
            </a:pPr>
            <a:r>
              <a:rPr lang="en-US" sz="1050" dirty="0">
                <a:solidFill>
                  <a:schemeClr val="tx1"/>
                </a:solidFill>
              </a:rPr>
              <a:t>Northern Horizons</a:t>
            </a:r>
          </a:p>
        </p:txBody>
      </p:sp>
      <p:sp>
        <p:nvSpPr>
          <p:cNvPr id="26630" name="Text Box 6"/>
          <p:cNvSpPr txBox="1">
            <a:spLocks noChangeArrowheads="1"/>
          </p:cNvSpPr>
          <p:nvPr/>
        </p:nvSpPr>
        <p:spPr bwMode="auto">
          <a:xfrm>
            <a:off x="6019500" y="1605637"/>
            <a:ext cx="2692700" cy="42279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square" lIns="102692" tIns="51346" rIns="102692" bIns="51346">
            <a:spAutoFit/>
          </a:bodyPr>
          <a:lstStyle>
            <a:lvl1pPr defTabSz="1027113" eaLnBrk="0" hangingPunct="0">
              <a:defRPr sz="1100">
                <a:solidFill>
                  <a:schemeClr val="accent2"/>
                </a:solidFill>
                <a:latin typeface="Arial" charset="0"/>
                <a:ea typeface="ＭＳ Ｐゴシック" charset="0"/>
              </a:defRPr>
            </a:lvl1pPr>
            <a:lvl2pPr marL="742950" indent="-285750" defTabSz="1027113" eaLnBrk="0" hangingPunct="0">
              <a:defRPr sz="1100">
                <a:solidFill>
                  <a:schemeClr val="accent2"/>
                </a:solidFill>
                <a:latin typeface="Arial" charset="0"/>
                <a:ea typeface="ＭＳ Ｐゴシック" charset="0"/>
              </a:defRPr>
            </a:lvl2pPr>
            <a:lvl3pPr marL="1143000" indent="-228600" defTabSz="1027113" eaLnBrk="0" hangingPunct="0">
              <a:defRPr sz="1100">
                <a:solidFill>
                  <a:schemeClr val="accent2"/>
                </a:solidFill>
                <a:latin typeface="Arial" charset="0"/>
                <a:ea typeface="ＭＳ Ｐゴシック" charset="0"/>
              </a:defRPr>
            </a:lvl3pPr>
            <a:lvl4pPr marL="1600200" indent="-228600" defTabSz="1027113" eaLnBrk="0" hangingPunct="0">
              <a:defRPr sz="1100">
                <a:solidFill>
                  <a:schemeClr val="accent2"/>
                </a:solidFill>
                <a:latin typeface="Arial" charset="0"/>
                <a:ea typeface="ＭＳ Ｐゴシック" charset="0"/>
              </a:defRPr>
            </a:lvl4pPr>
            <a:lvl5pPr marL="2057400" indent="-228600" defTabSz="1027113" eaLnBrk="0" hangingPunct="0">
              <a:defRPr sz="1100">
                <a:solidFill>
                  <a:schemeClr val="accent2"/>
                </a:solidFill>
                <a:latin typeface="Arial" charset="0"/>
                <a:ea typeface="ＭＳ Ｐゴシック" charset="0"/>
              </a:defRPr>
            </a:lvl5pPr>
            <a:lvl6pPr marL="25146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6pPr>
            <a:lvl7pPr marL="29718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7pPr>
            <a:lvl8pPr marL="34290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8pPr>
            <a:lvl9pPr marL="38862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9pPr>
          </a:lstStyle>
          <a:p>
            <a:pPr eaLnBrk="1" hangingPunct="1">
              <a:spcAft>
                <a:spcPts val="300"/>
              </a:spcAft>
              <a:buFontTx/>
              <a:buNone/>
            </a:pPr>
            <a:r>
              <a:rPr lang="en-US" sz="1050" dirty="0">
                <a:solidFill>
                  <a:schemeClr val="tx1"/>
                </a:solidFill>
              </a:rPr>
              <a:t>Northrop Grumman</a:t>
            </a:r>
          </a:p>
          <a:p>
            <a:pPr eaLnBrk="1" hangingPunct="1">
              <a:spcAft>
                <a:spcPts val="300"/>
              </a:spcAft>
              <a:buFontTx/>
              <a:buNone/>
            </a:pPr>
            <a:r>
              <a:rPr lang="en-US" sz="1050" dirty="0">
                <a:solidFill>
                  <a:schemeClr val="tx1"/>
                </a:solidFill>
              </a:rPr>
              <a:t>NSWC / Keyport</a:t>
            </a:r>
          </a:p>
          <a:p>
            <a:pPr eaLnBrk="1" hangingPunct="1">
              <a:spcAft>
                <a:spcPts val="300"/>
              </a:spcAft>
              <a:buFontTx/>
              <a:buNone/>
            </a:pPr>
            <a:r>
              <a:rPr lang="en-US" sz="1050" dirty="0" err="1">
                <a:solidFill>
                  <a:schemeClr val="tx1"/>
                </a:solidFill>
              </a:rPr>
              <a:t>Prodigia</a:t>
            </a:r>
            <a:r>
              <a:rPr lang="en-US" sz="1050" dirty="0">
                <a:solidFill>
                  <a:schemeClr val="tx1"/>
                </a:solidFill>
              </a:rPr>
              <a:t> S.A. de C.V.</a:t>
            </a:r>
          </a:p>
          <a:p>
            <a:pPr eaLnBrk="1" hangingPunct="1">
              <a:spcAft>
                <a:spcPts val="300"/>
              </a:spcAft>
              <a:buFontTx/>
              <a:buNone/>
            </a:pPr>
            <a:r>
              <a:rPr lang="en-US" sz="1050" dirty="0">
                <a:solidFill>
                  <a:schemeClr val="tx1"/>
                </a:solidFill>
              </a:rPr>
              <a:t>PS&amp;J Consulting - Software Six Sigma</a:t>
            </a:r>
          </a:p>
          <a:p>
            <a:pPr eaLnBrk="1" hangingPunct="1">
              <a:spcAft>
                <a:spcPts val="300"/>
              </a:spcAft>
              <a:buFontTx/>
              <a:buNone/>
            </a:pPr>
            <a:r>
              <a:rPr lang="en-US" sz="1050" dirty="0" err="1">
                <a:solidFill>
                  <a:schemeClr val="tx1"/>
                </a:solidFill>
              </a:rPr>
              <a:t>QuarkSoft</a:t>
            </a:r>
            <a:endParaRPr lang="en-US" sz="1050" dirty="0">
              <a:solidFill>
                <a:schemeClr val="tx1"/>
              </a:solidFill>
            </a:endParaRPr>
          </a:p>
          <a:p>
            <a:pPr eaLnBrk="1" hangingPunct="1">
              <a:spcAft>
                <a:spcPts val="300"/>
              </a:spcAft>
              <a:buFontTx/>
              <a:buNone/>
            </a:pPr>
            <a:r>
              <a:rPr lang="en-US" sz="1050" dirty="0" err="1">
                <a:solidFill>
                  <a:schemeClr val="tx1"/>
                </a:solidFill>
              </a:rPr>
              <a:t>Respironics</a:t>
            </a:r>
            <a:endParaRPr lang="en-US" sz="1050" dirty="0">
              <a:solidFill>
                <a:schemeClr val="tx1"/>
              </a:solidFill>
            </a:endParaRPr>
          </a:p>
          <a:p>
            <a:pPr eaLnBrk="1" hangingPunct="1">
              <a:spcAft>
                <a:spcPts val="300"/>
              </a:spcAft>
              <a:buFontTx/>
              <a:buNone/>
            </a:pPr>
            <a:r>
              <a:rPr lang="en-US" sz="1050" dirty="0">
                <a:solidFill>
                  <a:schemeClr val="tx1"/>
                </a:solidFill>
              </a:rPr>
              <a:t>Rockwell Collins</a:t>
            </a:r>
          </a:p>
          <a:p>
            <a:pPr eaLnBrk="1" hangingPunct="1">
              <a:spcAft>
                <a:spcPts val="300"/>
              </a:spcAft>
              <a:buFontTx/>
              <a:buNone/>
            </a:pPr>
            <a:r>
              <a:rPr lang="en-US" sz="1050" dirty="0">
                <a:solidFill>
                  <a:schemeClr val="tx1"/>
                </a:solidFill>
              </a:rPr>
              <a:t>SAIC</a:t>
            </a:r>
          </a:p>
          <a:p>
            <a:pPr eaLnBrk="1" hangingPunct="1">
              <a:spcAft>
                <a:spcPts val="300"/>
              </a:spcAft>
              <a:buFontTx/>
              <a:buNone/>
            </a:pPr>
            <a:r>
              <a:rPr lang="en-US" sz="1050" dirty="0">
                <a:solidFill>
                  <a:schemeClr val="tx1"/>
                </a:solidFill>
              </a:rPr>
              <a:t>Samsung SDS</a:t>
            </a:r>
          </a:p>
          <a:p>
            <a:pPr eaLnBrk="1" hangingPunct="1">
              <a:spcAft>
                <a:spcPts val="300"/>
              </a:spcAft>
              <a:buFontTx/>
              <a:buNone/>
            </a:pPr>
            <a:r>
              <a:rPr lang="en-US" sz="1050" dirty="0" err="1">
                <a:solidFill>
                  <a:schemeClr val="tx1"/>
                </a:solidFill>
              </a:rPr>
              <a:t>Siberlink</a:t>
            </a:r>
            <a:endParaRPr lang="en-US" sz="1050" dirty="0">
              <a:solidFill>
                <a:schemeClr val="tx1"/>
              </a:solidFill>
            </a:endParaRPr>
          </a:p>
          <a:p>
            <a:pPr eaLnBrk="1" hangingPunct="1">
              <a:spcAft>
                <a:spcPts val="300"/>
              </a:spcAft>
              <a:buFontTx/>
              <a:buNone/>
            </a:pPr>
            <a:r>
              <a:rPr lang="en-US" sz="1050" dirty="0">
                <a:solidFill>
                  <a:schemeClr val="tx1"/>
                </a:solidFill>
              </a:rPr>
              <a:t>STPP, Inc.</a:t>
            </a:r>
          </a:p>
          <a:p>
            <a:pPr eaLnBrk="1" hangingPunct="1">
              <a:spcAft>
                <a:spcPts val="300"/>
              </a:spcAft>
              <a:buFontTx/>
              <a:buNone/>
            </a:pPr>
            <a:r>
              <a:rPr lang="en-US" sz="1050" dirty="0">
                <a:solidFill>
                  <a:schemeClr val="tx1"/>
                </a:solidFill>
              </a:rPr>
              <a:t>STSC</a:t>
            </a:r>
          </a:p>
          <a:p>
            <a:pPr eaLnBrk="1" hangingPunct="1">
              <a:spcAft>
                <a:spcPts val="300"/>
              </a:spcAft>
              <a:buFontTx/>
              <a:buNone/>
            </a:pPr>
            <a:r>
              <a:rPr lang="en-US" sz="1050" dirty="0">
                <a:solidFill>
                  <a:schemeClr val="tx1"/>
                </a:solidFill>
              </a:rPr>
              <a:t>Trilogy</a:t>
            </a:r>
          </a:p>
          <a:p>
            <a:pPr eaLnBrk="1" hangingPunct="1">
              <a:spcAft>
                <a:spcPts val="300"/>
              </a:spcAft>
              <a:buFontTx/>
              <a:buNone/>
            </a:pPr>
            <a:r>
              <a:rPr lang="en-US" sz="1050" dirty="0">
                <a:solidFill>
                  <a:schemeClr val="tx1"/>
                </a:solidFill>
              </a:rPr>
              <a:t>TYBRIN Corporation - Air Logistics</a:t>
            </a:r>
          </a:p>
          <a:p>
            <a:pPr eaLnBrk="1" hangingPunct="1">
              <a:spcAft>
                <a:spcPts val="300"/>
              </a:spcAft>
              <a:buFontTx/>
              <a:buNone/>
            </a:pPr>
            <a:r>
              <a:rPr lang="en-US" sz="1050" dirty="0">
                <a:solidFill>
                  <a:schemeClr val="tx1"/>
                </a:solidFill>
              </a:rPr>
              <a:t>University of Alabama / Huntsville</a:t>
            </a:r>
          </a:p>
          <a:p>
            <a:pPr eaLnBrk="1" hangingPunct="1">
              <a:spcAft>
                <a:spcPts val="300"/>
              </a:spcAft>
              <a:buFontTx/>
              <a:buNone/>
            </a:pPr>
            <a:r>
              <a:rPr lang="en-US" sz="1050" dirty="0">
                <a:solidFill>
                  <a:schemeClr val="tx1"/>
                </a:solidFill>
              </a:rPr>
              <a:t>University of Queensland</a:t>
            </a:r>
          </a:p>
          <a:p>
            <a:pPr eaLnBrk="1" hangingPunct="1">
              <a:spcAft>
                <a:spcPts val="300"/>
              </a:spcAft>
              <a:buFontTx/>
              <a:buNone/>
            </a:pPr>
            <a:r>
              <a:rPr lang="en-US" sz="1050" b="1" dirty="0">
                <a:solidFill>
                  <a:schemeClr val="tx1"/>
                </a:solidFill>
              </a:rPr>
              <a:t>Vicarious Visions*</a:t>
            </a:r>
          </a:p>
          <a:p>
            <a:pPr eaLnBrk="1" hangingPunct="1">
              <a:spcAft>
                <a:spcPts val="300"/>
              </a:spcAft>
              <a:buFontTx/>
              <a:buNone/>
            </a:pPr>
            <a:r>
              <a:rPr lang="en-US" sz="1050" dirty="0">
                <a:solidFill>
                  <a:schemeClr val="tx1"/>
                </a:solidFill>
              </a:rPr>
              <a:t>Xerox</a:t>
            </a:r>
          </a:p>
          <a:p>
            <a:pPr eaLnBrk="1" hangingPunct="1">
              <a:spcAft>
                <a:spcPts val="300"/>
              </a:spcAft>
              <a:buFontTx/>
              <a:buNone/>
            </a:pPr>
            <a:endParaRPr lang="en-US" sz="1050" dirty="0">
              <a:solidFill>
                <a:schemeClr val="tx1"/>
              </a:solidFill>
            </a:endParaRPr>
          </a:p>
          <a:p>
            <a:pPr eaLnBrk="1" hangingPunct="1">
              <a:spcAft>
                <a:spcPts val="300"/>
              </a:spcAft>
              <a:buFontTx/>
              <a:buNone/>
            </a:pPr>
            <a:r>
              <a:rPr lang="en-US" sz="1050" b="1" dirty="0">
                <a:solidFill>
                  <a:schemeClr val="tx1"/>
                </a:solidFill>
              </a:rPr>
              <a:t>*Organizations we are currently working with</a:t>
            </a:r>
          </a:p>
        </p:txBody>
      </p:sp>
    </p:spTree>
    <p:extLst>
      <p:ext uri="{BB962C8B-B14F-4D97-AF65-F5344CB8AC3E}">
        <p14:creationId xmlns:p14="http://schemas.microsoft.com/office/powerpoint/2010/main" val="6444344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latin typeface="Arial" charset="0"/>
              </a:rPr>
              <a:t>TSP Results</a:t>
            </a:r>
          </a:p>
        </p:txBody>
      </p:sp>
      <p:sp>
        <p:nvSpPr>
          <p:cNvPr id="4" name="Content Placeholder 3"/>
          <p:cNvSpPr>
            <a:spLocks noGrp="1"/>
          </p:cNvSpPr>
          <p:nvPr>
            <p:ph sz="half" idx="1"/>
          </p:nvPr>
        </p:nvSpPr>
        <p:spPr>
          <a:xfrm>
            <a:off x="401934" y="3286606"/>
            <a:ext cx="4093866" cy="2141630"/>
          </a:xfrm>
        </p:spPr>
        <p:txBody>
          <a:bodyPr>
            <a:normAutofit/>
          </a:bodyPr>
          <a:lstStyle/>
          <a:p>
            <a:r>
              <a:rPr lang="en-US" sz="1800" dirty="0">
                <a:latin typeface="Arial"/>
                <a:cs typeface="Arial"/>
              </a:rPr>
              <a:t>TSP teams produced the highest quality products. Avg. 60 defects per millions lines of delivered code, 1/3 of the products were defect-free.</a:t>
            </a:r>
            <a:r>
              <a:rPr lang="en-US" sz="1800" baseline="30000" dirty="0" smtClean="0">
                <a:latin typeface="Arial"/>
                <a:cs typeface="Arial"/>
              </a:rPr>
              <a:t>3</a:t>
            </a:r>
            <a:endParaRPr lang="en-US" sz="1800" baseline="30000" dirty="0">
              <a:latin typeface="Arial"/>
              <a:cs typeface="Arial"/>
            </a:endParaRPr>
          </a:p>
        </p:txBody>
      </p:sp>
      <p:sp>
        <p:nvSpPr>
          <p:cNvPr id="5" name="Content Placeholder 4"/>
          <p:cNvSpPr>
            <a:spLocks noGrp="1"/>
          </p:cNvSpPr>
          <p:nvPr>
            <p:ph sz="half" idx="2"/>
          </p:nvPr>
        </p:nvSpPr>
        <p:spPr>
          <a:xfrm>
            <a:off x="4659216" y="3286606"/>
            <a:ext cx="4065683" cy="2141630"/>
          </a:xfrm>
        </p:spPr>
        <p:txBody>
          <a:bodyPr/>
          <a:lstStyle/>
          <a:p>
            <a:r>
              <a:rPr lang="en-US" sz="1800" dirty="0">
                <a:latin typeface="Arial"/>
                <a:cs typeface="Arial"/>
              </a:rPr>
              <a:t>A study of 18 TSP projects showed schedule predictability improved from a pre-TSP range of +27% to +112% to better than +/-10%</a:t>
            </a:r>
            <a:r>
              <a:rPr lang="en-US" sz="1800" baseline="30000" dirty="0" smtClean="0">
                <a:latin typeface="Arial"/>
                <a:cs typeface="Arial"/>
              </a:rPr>
              <a:t>2</a:t>
            </a:r>
            <a:endParaRPr lang="en-US" sz="1800" baseline="30000" dirty="0">
              <a:latin typeface="Arial"/>
              <a:cs typeface="Arial"/>
            </a:endParaRPr>
          </a:p>
        </p:txBody>
      </p:sp>
      <p:pic>
        <p:nvPicPr>
          <p:cNvPr id="1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668" y="1100859"/>
            <a:ext cx="3204682" cy="2145256"/>
          </a:xfrm>
          <a:prstGeom prst="rect">
            <a:avLst/>
          </a:prstGeom>
          <a:noFill/>
        </p:spPr>
      </p:pic>
      <p:sp>
        <p:nvSpPr>
          <p:cNvPr id="19" name="Rectangle 4"/>
          <p:cNvSpPr>
            <a:spLocks noChangeArrowheads="1"/>
          </p:cNvSpPr>
          <p:nvPr/>
        </p:nvSpPr>
        <p:spPr bwMode="auto">
          <a:xfrm>
            <a:off x="1058863" y="3657600"/>
            <a:ext cx="3490912" cy="5127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a:spcAft>
                <a:spcPct val="50000"/>
              </a:spcAft>
              <a:buSzPct val="70000"/>
              <a:buFontTx/>
              <a:buNone/>
            </a:pPr>
            <a:endParaRPr lang="en-US" baseline="30000" dirty="0">
              <a:solidFill>
                <a:schemeClr val="tx1"/>
              </a:solidFill>
              <a:latin typeface="Arial"/>
              <a:cs typeface="Arial"/>
            </a:endParaRPr>
          </a:p>
        </p:txBody>
      </p:sp>
      <p:sp>
        <p:nvSpPr>
          <p:cNvPr id="20" name="Line 5"/>
          <p:cNvSpPr>
            <a:spLocks noChangeShapeType="1"/>
          </p:cNvSpPr>
          <p:nvPr/>
        </p:nvSpPr>
        <p:spPr bwMode="auto">
          <a:xfrm>
            <a:off x="388938" y="4475163"/>
            <a:ext cx="8323261" cy="0"/>
          </a:xfrm>
          <a:prstGeom prst="line">
            <a:avLst/>
          </a:prstGeom>
          <a:noFill/>
          <a:ln w="19050" cmpd="sng">
            <a:solidFill>
              <a:schemeClr val="bg1">
                <a:lumMod val="50000"/>
              </a:schemeClr>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21" name="Line 6"/>
          <p:cNvSpPr>
            <a:spLocks noChangeShapeType="1"/>
          </p:cNvSpPr>
          <p:nvPr/>
        </p:nvSpPr>
        <p:spPr bwMode="auto">
          <a:xfrm flipV="1">
            <a:off x="4573588" y="1123950"/>
            <a:ext cx="0" cy="3284538"/>
          </a:xfrm>
          <a:prstGeom prst="line">
            <a:avLst/>
          </a:prstGeom>
          <a:noFill/>
          <a:ln w="19050" cmpd="sng">
            <a:solidFill>
              <a:schemeClr val="bg1">
                <a:lumMod val="50000"/>
              </a:schemeClr>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pic>
        <p:nvPicPr>
          <p:cNvPr id="22"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1124" y="1093692"/>
            <a:ext cx="3543300" cy="2168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pic>
      <p:sp>
        <p:nvSpPr>
          <p:cNvPr id="23" name="Rectangle 8"/>
          <p:cNvSpPr>
            <a:spLocks noChangeArrowheads="1"/>
          </p:cNvSpPr>
          <p:nvPr/>
        </p:nvSpPr>
        <p:spPr bwMode="auto">
          <a:xfrm>
            <a:off x="4745038" y="3744913"/>
            <a:ext cx="3752850" cy="5127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a:spcAft>
                <a:spcPct val="50000"/>
              </a:spcAft>
              <a:buSzPct val="70000"/>
              <a:buFontTx/>
              <a:buNone/>
            </a:pPr>
            <a:endParaRPr lang="en-US" baseline="30000" dirty="0">
              <a:solidFill>
                <a:schemeClr val="tx1"/>
              </a:solidFill>
              <a:latin typeface="Arial"/>
              <a:cs typeface="Arial"/>
            </a:endParaRPr>
          </a:p>
        </p:txBody>
      </p:sp>
      <p:sp>
        <p:nvSpPr>
          <p:cNvPr id="24" name="Text Box 9"/>
          <p:cNvSpPr txBox="1">
            <a:spLocks noChangeArrowheads="1"/>
          </p:cNvSpPr>
          <p:nvPr/>
        </p:nvSpPr>
        <p:spPr bwMode="auto">
          <a:xfrm>
            <a:off x="973138" y="6176963"/>
            <a:ext cx="206375" cy="223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none" lIns="102705" tIns="51353" rIns="102705" bIns="51353">
            <a:spAutoFit/>
          </a:bodyPr>
          <a:lstStyle>
            <a:lvl1pPr defTabSz="1027113" eaLnBrk="0" hangingPunct="0">
              <a:defRPr sz="1100">
                <a:solidFill>
                  <a:schemeClr val="accent2"/>
                </a:solidFill>
                <a:latin typeface="Arial" charset="0"/>
                <a:ea typeface="ＭＳ Ｐゴシック" charset="0"/>
              </a:defRPr>
            </a:lvl1pPr>
            <a:lvl2pPr marL="742950" indent="-285750" defTabSz="1027113" eaLnBrk="0" hangingPunct="0">
              <a:defRPr sz="1100">
                <a:solidFill>
                  <a:schemeClr val="accent2"/>
                </a:solidFill>
                <a:latin typeface="Arial" charset="0"/>
                <a:ea typeface="ＭＳ Ｐゴシック" charset="0"/>
              </a:defRPr>
            </a:lvl2pPr>
            <a:lvl3pPr marL="1143000" indent="-228600" defTabSz="1027113" eaLnBrk="0" hangingPunct="0">
              <a:defRPr sz="1100">
                <a:solidFill>
                  <a:schemeClr val="accent2"/>
                </a:solidFill>
                <a:latin typeface="Arial" charset="0"/>
                <a:ea typeface="ＭＳ Ｐゴシック" charset="0"/>
              </a:defRPr>
            </a:lvl3pPr>
            <a:lvl4pPr marL="1600200" indent="-228600" defTabSz="1027113" eaLnBrk="0" hangingPunct="0">
              <a:defRPr sz="1100">
                <a:solidFill>
                  <a:schemeClr val="accent2"/>
                </a:solidFill>
                <a:latin typeface="Arial" charset="0"/>
                <a:ea typeface="ＭＳ Ｐゴシック" charset="0"/>
              </a:defRPr>
            </a:lvl4pPr>
            <a:lvl5pPr marL="2057400" indent="-228600" defTabSz="1027113" eaLnBrk="0" hangingPunct="0">
              <a:defRPr sz="1100">
                <a:solidFill>
                  <a:schemeClr val="accent2"/>
                </a:solidFill>
                <a:latin typeface="Arial" charset="0"/>
                <a:ea typeface="ＭＳ Ｐゴシック" charset="0"/>
              </a:defRPr>
            </a:lvl5pPr>
            <a:lvl6pPr marL="25146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6pPr>
            <a:lvl7pPr marL="29718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7pPr>
            <a:lvl8pPr marL="34290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8pPr>
            <a:lvl9pPr marL="38862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9pPr>
          </a:lstStyle>
          <a:p>
            <a:pPr eaLnBrk="1" hangingPunct="1">
              <a:buFontTx/>
              <a:buNone/>
            </a:pPr>
            <a:endParaRPr lang="en-US" sz="800">
              <a:solidFill>
                <a:schemeClr val="tx1"/>
              </a:solidFill>
            </a:endParaRPr>
          </a:p>
        </p:txBody>
      </p:sp>
      <p:sp>
        <p:nvSpPr>
          <p:cNvPr id="25" name="Line 10"/>
          <p:cNvSpPr>
            <a:spLocks noChangeShapeType="1"/>
          </p:cNvSpPr>
          <p:nvPr/>
        </p:nvSpPr>
        <p:spPr bwMode="auto">
          <a:xfrm flipV="1">
            <a:off x="4573588" y="4598988"/>
            <a:ext cx="0" cy="1817687"/>
          </a:xfrm>
          <a:prstGeom prst="line">
            <a:avLst/>
          </a:prstGeom>
          <a:noFill/>
          <a:ln w="19050" cmpd="sng">
            <a:solidFill>
              <a:schemeClr val="bg1">
                <a:lumMod val="50000"/>
              </a:schemeClr>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26" name="Rectangle 11"/>
          <p:cNvSpPr>
            <a:spLocks noChangeArrowheads="1"/>
          </p:cNvSpPr>
          <p:nvPr/>
        </p:nvSpPr>
        <p:spPr bwMode="auto">
          <a:xfrm>
            <a:off x="388938" y="4568825"/>
            <a:ext cx="4098395" cy="1550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a:spcAft>
                <a:spcPts val="600"/>
              </a:spcAft>
              <a:buSzPct val="70000"/>
              <a:buFontTx/>
              <a:buNone/>
            </a:pPr>
            <a:r>
              <a:rPr lang="en-US" sz="1200" b="1" dirty="0">
                <a:solidFill>
                  <a:schemeClr val="tx1"/>
                </a:solidFill>
              </a:rPr>
              <a:t>Productivity Improvement</a:t>
            </a:r>
            <a:endParaRPr lang="en-US" sz="1000" dirty="0">
              <a:solidFill>
                <a:schemeClr val="tx1"/>
              </a:solidFill>
            </a:endParaRPr>
          </a:p>
          <a:p>
            <a:pPr>
              <a:spcAft>
                <a:spcPts val="600"/>
              </a:spcAft>
              <a:buSzPct val="70000"/>
              <a:buFontTx/>
              <a:buNone/>
            </a:pPr>
            <a:r>
              <a:rPr lang="en-US" sz="1200" dirty="0">
                <a:solidFill>
                  <a:schemeClr val="tx1"/>
                </a:solidFill>
              </a:rPr>
              <a:t>A telecommunications industry TSP team developed a product consisting of 89,995 new LOC in 71 weeks, a 41% improvement in productivity compared to similar systems.</a:t>
            </a:r>
          </a:p>
          <a:p>
            <a:pPr>
              <a:spcAft>
                <a:spcPts val="600"/>
              </a:spcAft>
              <a:buSzPct val="70000"/>
              <a:buFontTx/>
              <a:buNone/>
            </a:pPr>
            <a:r>
              <a:rPr lang="en-US" sz="1200" dirty="0">
                <a:solidFill>
                  <a:schemeClr val="tx1"/>
                </a:solidFill>
              </a:rPr>
              <a:t>A commercial TSP team producing an annual update to a large </a:t>
            </a:r>
            <a:r>
              <a:rPr lang="ja-JP" altLang="en-US" sz="1200" dirty="0">
                <a:solidFill>
                  <a:schemeClr val="tx1"/>
                </a:solidFill>
              </a:rPr>
              <a:t>“</a:t>
            </a:r>
            <a:r>
              <a:rPr lang="en-US" sz="1200" dirty="0">
                <a:solidFill>
                  <a:schemeClr val="tx1"/>
                </a:solidFill>
              </a:rPr>
              <a:t>shrink-wrap</a:t>
            </a:r>
            <a:r>
              <a:rPr lang="ja-JP" altLang="en-US" sz="1200" dirty="0">
                <a:solidFill>
                  <a:schemeClr val="tx1"/>
                </a:solidFill>
              </a:rPr>
              <a:t>”</a:t>
            </a:r>
            <a:r>
              <a:rPr lang="en-US" sz="1200" dirty="0">
                <a:solidFill>
                  <a:schemeClr val="tx1"/>
                </a:solidFill>
              </a:rPr>
              <a:t> software product delivered 47% more functionality than initially planned.</a:t>
            </a:r>
          </a:p>
        </p:txBody>
      </p:sp>
      <p:sp>
        <p:nvSpPr>
          <p:cNvPr id="27" name="Rectangle 12"/>
          <p:cNvSpPr>
            <a:spLocks noChangeArrowheads="1"/>
          </p:cNvSpPr>
          <p:nvPr/>
        </p:nvSpPr>
        <p:spPr bwMode="auto">
          <a:xfrm>
            <a:off x="4659312" y="4568825"/>
            <a:ext cx="4052887" cy="15425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a:spcAft>
                <a:spcPts val="600"/>
              </a:spcAft>
              <a:buSzPct val="70000"/>
              <a:buFontTx/>
              <a:buNone/>
            </a:pPr>
            <a:r>
              <a:rPr lang="en-US" sz="1200" b="1" dirty="0">
                <a:solidFill>
                  <a:schemeClr val="tx1"/>
                </a:solidFill>
              </a:rPr>
              <a:t>Improved Quality of Work Life</a:t>
            </a:r>
          </a:p>
          <a:p>
            <a:pPr>
              <a:spcAft>
                <a:spcPts val="600"/>
              </a:spcAft>
              <a:buSzPct val="70000"/>
              <a:buFontTx/>
              <a:buNone/>
            </a:pPr>
            <a:r>
              <a:rPr lang="ja-JP" altLang="en-US" sz="1200" i="1" dirty="0">
                <a:solidFill>
                  <a:schemeClr val="tx1"/>
                </a:solidFill>
              </a:rPr>
              <a:t>“</a:t>
            </a:r>
            <a:r>
              <a:rPr lang="en-US" sz="1200" i="1" dirty="0">
                <a:solidFill>
                  <a:schemeClr val="tx1"/>
                </a:solidFill>
              </a:rPr>
              <a:t>A more disciplined process allowed me to do a better job, and allowed me to balance my job with other aspects of my life.</a:t>
            </a:r>
            <a:r>
              <a:rPr lang="ja-JP" altLang="en-US" sz="1200" i="1" dirty="0">
                <a:solidFill>
                  <a:schemeClr val="tx1"/>
                </a:solidFill>
              </a:rPr>
              <a:t>”</a:t>
            </a:r>
            <a:endParaRPr lang="en-US" sz="1200" i="1" dirty="0">
              <a:solidFill>
                <a:schemeClr val="tx1"/>
              </a:solidFill>
            </a:endParaRPr>
          </a:p>
          <a:p>
            <a:pPr>
              <a:spcAft>
                <a:spcPts val="600"/>
              </a:spcAft>
              <a:buSzPct val="70000"/>
              <a:buFontTx/>
              <a:buNone/>
            </a:pPr>
            <a:r>
              <a:rPr lang="ja-JP" altLang="en-US" sz="1200" i="1" dirty="0">
                <a:solidFill>
                  <a:schemeClr val="tx1"/>
                </a:solidFill>
              </a:rPr>
              <a:t>“</a:t>
            </a:r>
            <a:r>
              <a:rPr lang="en-US" sz="1200" i="1" dirty="0">
                <a:solidFill>
                  <a:schemeClr val="tx1"/>
                </a:solidFill>
              </a:rPr>
              <a:t>I liked the level of detail that went into initial plan, and the constant awareness of the schedule.  Allowed us to make adjustments as the project went on, instead of waiting for a major milestone.</a:t>
            </a:r>
            <a:r>
              <a:rPr lang="ja-JP" altLang="en-US" sz="1200" i="1" dirty="0">
                <a:solidFill>
                  <a:schemeClr val="tx1"/>
                </a:solidFill>
              </a:rPr>
              <a:t>”</a:t>
            </a:r>
            <a:endParaRPr lang="en-US" sz="1200" i="1" dirty="0">
              <a:solidFill>
                <a:schemeClr val="tx1"/>
              </a:solidFill>
            </a:endParaRPr>
          </a:p>
        </p:txBody>
      </p:sp>
      <p:sp>
        <p:nvSpPr>
          <p:cNvPr id="28" name="Line 13"/>
          <p:cNvSpPr>
            <a:spLocks noChangeShapeType="1"/>
          </p:cNvSpPr>
          <p:nvPr/>
        </p:nvSpPr>
        <p:spPr bwMode="auto">
          <a:xfrm>
            <a:off x="973138" y="6492875"/>
            <a:ext cx="7542212" cy="0"/>
          </a:xfrm>
          <a:prstGeom prst="line">
            <a:avLst/>
          </a:prstGeom>
          <a:noFill/>
          <a:ln w="28575">
            <a:solidFill>
              <a:srgbClr val="97B6C3"/>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146038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latin typeface="Arial" charset="0"/>
              </a:rPr>
              <a:t>Engineers like to use the TSP</a:t>
            </a:r>
          </a:p>
        </p:txBody>
      </p:sp>
      <p:sp>
        <p:nvSpPr>
          <p:cNvPr id="28675" name="Rectangle 3"/>
          <p:cNvSpPr>
            <a:spLocks noGrp="1" noChangeArrowheads="1"/>
          </p:cNvSpPr>
          <p:nvPr>
            <p:ph idx="1"/>
          </p:nvPr>
        </p:nvSpPr>
        <p:spPr/>
        <p:txBody>
          <a:bodyPr/>
          <a:lstStyle/>
          <a:p>
            <a:pPr marL="0" indent="0" eaLnBrk="1" hangingPunct="1"/>
            <a:r>
              <a:rPr lang="ja-JP" altLang="en-US" sz="1900" i="1">
                <a:latin typeface="Arial" charset="0"/>
              </a:rPr>
              <a:t>“</a:t>
            </a:r>
            <a:r>
              <a:rPr lang="en-US" sz="1900" i="1">
                <a:latin typeface="Arial" charset="0"/>
              </a:rPr>
              <a:t>This really feels like a tight team.</a:t>
            </a:r>
            <a:r>
              <a:rPr lang="ja-JP" altLang="en-US" sz="1900" i="1">
                <a:latin typeface="Arial" charset="0"/>
              </a:rPr>
              <a:t>”</a:t>
            </a:r>
            <a:endParaRPr lang="en-US" sz="1900" i="1">
              <a:latin typeface="Arial" charset="0"/>
            </a:endParaRPr>
          </a:p>
          <a:p>
            <a:pPr marL="0" indent="0" eaLnBrk="1" hangingPunct="1"/>
            <a:r>
              <a:rPr lang="ja-JP" altLang="en-US" sz="1900" i="1">
                <a:latin typeface="Arial" charset="0"/>
              </a:rPr>
              <a:t>“</a:t>
            </a:r>
            <a:r>
              <a:rPr lang="en-US" sz="1900" i="1">
                <a:latin typeface="Arial" charset="0"/>
              </a:rPr>
              <a:t>The TSP forces you to design, to think the whole thing out.</a:t>
            </a:r>
            <a:r>
              <a:rPr lang="ja-JP" altLang="en-US" sz="1900" i="1">
                <a:latin typeface="Arial" charset="0"/>
              </a:rPr>
              <a:t>”</a:t>
            </a:r>
            <a:endParaRPr lang="en-US" sz="1900" i="1">
              <a:latin typeface="Arial" charset="0"/>
            </a:endParaRPr>
          </a:p>
          <a:p>
            <a:pPr marL="0" indent="0" eaLnBrk="1" hangingPunct="1"/>
            <a:r>
              <a:rPr lang="ja-JP" altLang="en-US" sz="1900" i="1">
                <a:latin typeface="Arial" charset="0"/>
              </a:rPr>
              <a:t>“</a:t>
            </a:r>
            <a:r>
              <a:rPr lang="en-US" sz="1900" i="1">
                <a:latin typeface="Arial" charset="0"/>
              </a:rPr>
              <a:t>Design time is way up but code time decreased to compensate.</a:t>
            </a:r>
            <a:r>
              <a:rPr lang="ja-JP" altLang="en-US" sz="1900" i="1">
                <a:latin typeface="Arial" charset="0"/>
              </a:rPr>
              <a:t>”</a:t>
            </a:r>
            <a:endParaRPr lang="en-US" sz="1900" i="1">
              <a:latin typeface="Arial" charset="0"/>
            </a:endParaRPr>
          </a:p>
          <a:p>
            <a:pPr marL="0" indent="0" eaLnBrk="1" hangingPunct="1"/>
            <a:r>
              <a:rPr lang="ja-JP" altLang="en-US" sz="1900" i="1">
                <a:latin typeface="Arial" charset="0"/>
              </a:rPr>
              <a:t>“</a:t>
            </a:r>
            <a:r>
              <a:rPr lang="en-US" sz="1900" i="1">
                <a:latin typeface="Arial" charset="0"/>
              </a:rPr>
              <a:t>Tracking your time is an eye opener.</a:t>
            </a:r>
            <a:r>
              <a:rPr lang="ja-JP" altLang="en-US" sz="1900" i="1">
                <a:latin typeface="Arial" charset="0"/>
              </a:rPr>
              <a:t>”</a:t>
            </a:r>
            <a:endParaRPr lang="en-US" sz="1900" i="1">
              <a:latin typeface="Arial" charset="0"/>
            </a:endParaRPr>
          </a:p>
          <a:p>
            <a:pPr marL="0" indent="0" eaLnBrk="1" hangingPunct="1"/>
            <a:r>
              <a:rPr lang="ja-JP" altLang="en-US" sz="1900" i="1">
                <a:latin typeface="Arial" charset="0"/>
              </a:rPr>
              <a:t>“</a:t>
            </a:r>
            <a:r>
              <a:rPr lang="en-US" sz="1900" i="1">
                <a:latin typeface="Arial" charset="0"/>
              </a:rPr>
              <a:t>Really good teamwork on this project - no duplication of effort.</a:t>
            </a:r>
            <a:r>
              <a:rPr lang="ja-JP" altLang="en-US" sz="1900" i="1">
                <a:latin typeface="Arial" charset="0"/>
              </a:rPr>
              <a:t>”</a:t>
            </a:r>
            <a:endParaRPr lang="en-US" sz="1900" i="1">
              <a:latin typeface="Arial" charset="0"/>
            </a:endParaRPr>
          </a:p>
          <a:p>
            <a:pPr marL="0" indent="0" eaLnBrk="1" hangingPunct="1"/>
            <a:r>
              <a:rPr lang="ja-JP" altLang="en-US" sz="1900" i="1">
                <a:latin typeface="Arial" charset="0"/>
              </a:rPr>
              <a:t>“</a:t>
            </a:r>
            <a:r>
              <a:rPr lang="en-US" sz="1900" i="1">
                <a:latin typeface="Arial" charset="0"/>
              </a:rPr>
              <a:t>I</a:t>
            </a:r>
            <a:r>
              <a:rPr lang="ja-JP" altLang="en-US" sz="1900" i="1">
                <a:latin typeface="Arial" charset="0"/>
              </a:rPr>
              <a:t>’</a:t>
            </a:r>
            <a:r>
              <a:rPr lang="en-US" sz="1900" i="1">
                <a:latin typeface="Arial" charset="0"/>
              </a:rPr>
              <a:t>m more productive.</a:t>
            </a:r>
            <a:r>
              <a:rPr lang="ja-JP" altLang="en-US" sz="1900" i="1">
                <a:latin typeface="Arial" charset="0"/>
              </a:rPr>
              <a:t>”</a:t>
            </a:r>
            <a:endParaRPr lang="en-US" sz="1900" i="1">
              <a:latin typeface="Arial" charset="0"/>
            </a:endParaRPr>
          </a:p>
          <a:p>
            <a:pPr marL="0" indent="0" eaLnBrk="1" hangingPunct="1"/>
            <a:r>
              <a:rPr lang="ja-JP" altLang="en-US" sz="1900" i="1">
                <a:latin typeface="Arial" charset="0"/>
              </a:rPr>
              <a:t>“</a:t>
            </a:r>
            <a:r>
              <a:rPr lang="en-US" sz="1900" i="1">
                <a:latin typeface="Arial" charset="0"/>
              </a:rPr>
              <a:t>Gives you incredible insight into project performance.</a:t>
            </a:r>
            <a:r>
              <a:rPr lang="ja-JP" altLang="en-US" sz="1900" i="1">
                <a:latin typeface="Arial" charset="0"/>
              </a:rPr>
              <a:t>”</a:t>
            </a:r>
            <a:endParaRPr lang="en-US" sz="1900" i="1">
              <a:latin typeface="Arial" charset="0"/>
            </a:endParaRPr>
          </a:p>
          <a:p>
            <a:pPr marL="0" indent="0" eaLnBrk="1" hangingPunct="1"/>
            <a:r>
              <a:rPr lang="ja-JP" altLang="en-US" sz="1900" i="1">
                <a:latin typeface="Arial" charset="0"/>
              </a:rPr>
              <a:t>“</a:t>
            </a:r>
            <a:r>
              <a:rPr lang="en-US" sz="1900" i="1">
                <a:latin typeface="Arial" charset="0"/>
              </a:rPr>
              <a:t>Wonderful to have team members assigned specific roles.</a:t>
            </a:r>
            <a:r>
              <a:rPr lang="ja-JP" altLang="en-US" sz="1900" i="1">
                <a:latin typeface="Arial" charset="0"/>
              </a:rPr>
              <a:t>”</a:t>
            </a:r>
            <a:endParaRPr lang="en-US" sz="1900" i="1">
              <a:latin typeface="Arial" charset="0"/>
            </a:endParaRPr>
          </a:p>
          <a:p>
            <a:pPr marL="0" indent="0" eaLnBrk="1" hangingPunct="1"/>
            <a:r>
              <a:rPr lang="ja-JP" altLang="en-US" sz="1900" i="1">
                <a:latin typeface="Arial" charset="0"/>
              </a:rPr>
              <a:t>“</a:t>
            </a:r>
            <a:r>
              <a:rPr lang="en-US" sz="1900" i="1">
                <a:latin typeface="Arial" charset="0"/>
              </a:rPr>
              <a:t>Team really came together to make the plan.</a:t>
            </a:r>
            <a:r>
              <a:rPr lang="ja-JP" altLang="en-US" sz="1900" i="1">
                <a:latin typeface="Arial" charset="0"/>
              </a:rPr>
              <a:t>”</a:t>
            </a:r>
            <a:endParaRPr lang="en-US" sz="1900" i="1">
              <a:latin typeface="Arial" charset="0"/>
            </a:endParaRPr>
          </a:p>
          <a:p>
            <a:pPr marL="0" indent="0" eaLnBrk="1" hangingPunct="1"/>
            <a:r>
              <a:rPr lang="ja-JP" altLang="en-US" sz="1900" i="1">
                <a:latin typeface="Arial" charset="0"/>
              </a:rPr>
              <a:t>“</a:t>
            </a:r>
            <a:r>
              <a:rPr lang="en-US" sz="1900" i="1">
                <a:latin typeface="Arial" charset="0"/>
              </a:rPr>
              <a:t>I feel included and empowered.</a:t>
            </a:r>
            <a:r>
              <a:rPr lang="ja-JP" altLang="en-US" sz="1900" i="1">
                <a:latin typeface="Arial" charset="0"/>
              </a:rPr>
              <a:t>”</a:t>
            </a:r>
            <a:endParaRPr lang="en-US" sz="1900" i="1">
              <a:latin typeface="Arial" charset="0"/>
            </a:endParaRPr>
          </a:p>
        </p:txBody>
      </p:sp>
    </p:spTree>
    <p:extLst>
      <p:ext uri="{BB962C8B-B14F-4D97-AF65-F5344CB8AC3E}">
        <p14:creationId xmlns:p14="http://schemas.microsoft.com/office/powerpoint/2010/main" val="10131188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n-US">
                <a:latin typeface="Arial" charset="0"/>
              </a:rPr>
              <a:t>PSP Advanced</a:t>
            </a:r>
          </a:p>
        </p:txBody>
      </p:sp>
      <p:sp>
        <p:nvSpPr>
          <p:cNvPr id="1028" name="Rectangle 3"/>
          <p:cNvSpPr>
            <a:spLocks noGrp="1" noChangeArrowheads="1"/>
          </p:cNvSpPr>
          <p:nvPr>
            <p:ph idx="1"/>
          </p:nvPr>
        </p:nvSpPr>
        <p:spPr/>
        <p:txBody>
          <a:bodyPr/>
          <a:lstStyle/>
          <a:p>
            <a:pPr marL="0" indent="0" eaLnBrk="1" hangingPunct="1">
              <a:lnSpc>
                <a:spcPct val="90000"/>
              </a:lnSpc>
              <a:spcAft>
                <a:spcPct val="0"/>
              </a:spcAft>
            </a:pPr>
            <a:r>
              <a:rPr lang="en-US" sz="1900">
                <a:latin typeface="Arial" charset="0"/>
              </a:rPr>
              <a:t>The PSP Advanced course builds on the fundamental skills learned in the PSP fundamentals course.</a:t>
            </a:r>
          </a:p>
        </p:txBody>
      </p:sp>
      <p:graphicFrame>
        <p:nvGraphicFramePr>
          <p:cNvPr id="1026" name="Object 5"/>
          <p:cNvGraphicFramePr>
            <a:graphicFrameLocks noChangeAspect="1"/>
          </p:cNvGraphicFramePr>
          <p:nvPr>
            <p:extLst>
              <p:ext uri="{D42A27DB-BD31-4B8C-83A1-F6EECF244321}">
                <p14:modId xmlns:p14="http://schemas.microsoft.com/office/powerpoint/2010/main" val="3776633225"/>
              </p:ext>
            </p:extLst>
          </p:nvPr>
        </p:nvGraphicFramePr>
        <p:xfrm>
          <a:off x="388938" y="1748559"/>
          <a:ext cx="8032750" cy="4557713"/>
        </p:xfrm>
        <a:graphic>
          <a:graphicData uri="http://schemas.openxmlformats.org/presentationml/2006/ole">
            <mc:AlternateContent xmlns:mc="http://schemas.openxmlformats.org/markup-compatibility/2006">
              <mc:Choice xmlns:v="urn:schemas-microsoft-com:vml" Requires="v">
                <p:oleObj spid="_x0000_s48139" name="Document" r:id="rId5" imgW="8658394" imgH="4899820" progId="Word.Document.8">
                  <p:embed/>
                </p:oleObj>
              </mc:Choice>
              <mc:Fallback>
                <p:oleObj name="Document" r:id="rId5" imgW="8658394" imgH="4899820"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938" y="1748559"/>
                        <a:ext cx="8032750" cy="4557713"/>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29563050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latin typeface="Arial" charset="0"/>
              </a:rPr>
              <a:t>Evaluation</a:t>
            </a:r>
          </a:p>
        </p:txBody>
      </p:sp>
      <p:sp>
        <p:nvSpPr>
          <p:cNvPr id="29699" name="Rectangle 3"/>
          <p:cNvSpPr>
            <a:spLocks noGrp="1" noChangeArrowheads="1"/>
          </p:cNvSpPr>
          <p:nvPr>
            <p:ph idx="1"/>
          </p:nvPr>
        </p:nvSpPr>
        <p:spPr/>
        <p:txBody>
          <a:bodyPr/>
          <a:lstStyle/>
          <a:p>
            <a:pPr marL="0" indent="0" eaLnBrk="1" hangingPunct="1"/>
            <a:r>
              <a:rPr lang="en-US">
                <a:latin typeface="Arial" charset="0"/>
              </a:rPr>
              <a:t>Please fill out the course evaluation forms with your comments and feedback.</a:t>
            </a:r>
          </a:p>
        </p:txBody>
      </p:sp>
    </p:spTree>
    <p:extLst>
      <p:ext uri="{BB962C8B-B14F-4D97-AF65-F5344CB8AC3E}">
        <p14:creationId xmlns:p14="http://schemas.microsoft.com/office/powerpoint/2010/main" val="24004841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atin typeface="Arial" charset="0"/>
              </a:rPr>
              <a:t>Course Conclusion</a:t>
            </a:r>
          </a:p>
        </p:txBody>
      </p:sp>
      <p:sp>
        <p:nvSpPr>
          <p:cNvPr id="2" name="Content Placeholder 1"/>
          <p:cNvSpPr>
            <a:spLocks noGrp="1"/>
          </p:cNvSpPr>
          <p:nvPr>
            <p:ph idx="1"/>
          </p:nvPr>
        </p:nvSpPr>
        <p:spPr>
          <a:xfrm>
            <a:off x="401933" y="2840182"/>
            <a:ext cx="8320035" cy="3255818"/>
          </a:xfrm>
        </p:spPr>
        <p:txBody>
          <a:bodyPr>
            <a:normAutofit/>
          </a:bodyPr>
          <a:lstStyle/>
          <a:p>
            <a:pPr algn="ctr"/>
            <a:r>
              <a:rPr lang="en-US" sz="6600" b="1" dirty="0" smtClean="0">
                <a:solidFill>
                  <a:schemeClr val="tx2"/>
                </a:solidFill>
              </a:rPr>
              <a:t>THANK YOU!</a:t>
            </a:r>
            <a:endParaRPr lang="en-US" sz="6600" b="1" dirty="0">
              <a:solidFill>
                <a:schemeClr val="tx2"/>
              </a:solidFill>
            </a:endParaRPr>
          </a:p>
        </p:txBody>
      </p:sp>
    </p:spTree>
    <p:extLst>
      <p:ext uri="{BB962C8B-B14F-4D97-AF65-F5344CB8AC3E}">
        <p14:creationId xmlns:p14="http://schemas.microsoft.com/office/powerpoint/2010/main" val="5683938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p:nvSpPr>
        <p:spPr>
          <a:xfrm>
            <a:off x="0" y="0"/>
            <a:ext cx="2755515" cy="26939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5108930"/>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atin typeface="Arial" charset="0"/>
              </a:rPr>
              <a:t>Lecture Topics</a:t>
            </a:r>
          </a:p>
        </p:txBody>
      </p:sp>
      <p:sp>
        <p:nvSpPr>
          <p:cNvPr id="7171" name="Rectangle 3"/>
          <p:cNvSpPr>
            <a:spLocks noGrp="1" noChangeArrowheads="1"/>
          </p:cNvSpPr>
          <p:nvPr>
            <p:ph sz="half" idx="2"/>
          </p:nvPr>
        </p:nvSpPr>
        <p:spPr/>
        <p:txBody>
          <a:bodyPr/>
          <a:lstStyle/>
          <a:p>
            <a:pPr marL="0" indent="0" eaLnBrk="1" hangingPunct="1"/>
            <a:r>
              <a:rPr lang="en-US">
                <a:latin typeface="Arial" charset="0"/>
              </a:rPr>
              <a:t>TSP Overview</a:t>
            </a:r>
          </a:p>
          <a:p>
            <a:pPr marL="0" indent="0" eaLnBrk="1" hangingPunct="1"/>
            <a:r>
              <a:rPr lang="en-US">
                <a:latin typeface="Arial" charset="0"/>
              </a:rPr>
              <a:t>PSP Advanced</a:t>
            </a:r>
          </a:p>
          <a:p>
            <a:pPr marL="0" indent="0" eaLnBrk="1" hangingPunct="1"/>
            <a:r>
              <a:rPr lang="en-US">
                <a:latin typeface="Arial" charset="0"/>
              </a:rPr>
              <a:t>Course Evaluation</a:t>
            </a:r>
          </a:p>
        </p:txBody>
      </p:sp>
    </p:spTree>
    <p:extLst>
      <p:ext uri="{BB962C8B-B14F-4D97-AF65-F5344CB8AC3E}">
        <p14:creationId xmlns:p14="http://schemas.microsoft.com/office/powerpoint/2010/main" val="42604502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atin typeface="Arial" charset="0"/>
              </a:rPr>
              <a:t>Why Teams are Not Successful</a:t>
            </a:r>
          </a:p>
        </p:txBody>
      </p:sp>
      <p:sp>
        <p:nvSpPr>
          <p:cNvPr id="8195" name="Rectangle 3"/>
          <p:cNvSpPr>
            <a:spLocks noGrp="1" noChangeArrowheads="1"/>
          </p:cNvSpPr>
          <p:nvPr>
            <p:ph idx="1"/>
          </p:nvPr>
        </p:nvSpPr>
        <p:spPr/>
        <p:txBody>
          <a:bodyPr/>
          <a:lstStyle/>
          <a:p>
            <a:pPr marL="0" indent="0" eaLnBrk="1" hangingPunct="1"/>
            <a:r>
              <a:rPr lang="en-US" dirty="0">
                <a:latin typeface="Arial" charset="0"/>
              </a:rPr>
              <a:t>Many teams are not successful because they have</a:t>
            </a:r>
          </a:p>
          <a:p>
            <a:pPr lvl="1" eaLnBrk="1" hangingPunct="1"/>
            <a:r>
              <a:rPr lang="en-US" dirty="0">
                <a:latin typeface="Arial" charset="0"/>
              </a:rPr>
              <a:t>impossible goals or schedule</a:t>
            </a:r>
          </a:p>
          <a:p>
            <a:pPr lvl="1" eaLnBrk="1" hangingPunct="1"/>
            <a:r>
              <a:rPr lang="en-US" dirty="0">
                <a:latin typeface="Arial" charset="0"/>
              </a:rPr>
              <a:t>inadequate resources</a:t>
            </a:r>
          </a:p>
          <a:p>
            <a:pPr lvl="1" eaLnBrk="1" hangingPunct="1"/>
            <a:r>
              <a:rPr lang="en-US" dirty="0">
                <a:latin typeface="Arial" charset="0"/>
              </a:rPr>
              <a:t>morale problems</a:t>
            </a:r>
          </a:p>
          <a:p>
            <a:pPr lvl="1" eaLnBrk="1" hangingPunct="1"/>
            <a:r>
              <a:rPr lang="en-US" dirty="0">
                <a:latin typeface="Arial" charset="0"/>
              </a:rPr>
              <a:t>poor development processes and practices</a:t>
            </a:r>
          </a:p>
          <a:p>
            <a:pPr marL="0" indent="0" eaLnBrk="1" hangingPunct="1"/>
            <a:endParaRPr lang="en-US" dirty="0">
              <a:latin typeface="Arial" charset="0"/>
            </a:endParaRPr>
          </a:p>
          <a:p>
            <a:pPr marL="0" indent="0" eaLnBrk="1" hangingPunct="1"/>
            <a:r>
              <a:rPr lang="en-US" dirty="0">
                <a:latin typeface="Arial" charset="0"/>
              </a:rPr>
              <a:t>The result is that the product entering the test phase is of </a:t>
            </a:r>
            <a:r>
              <a:rPr lang="en-US" dirty="0" smtClean="0">
                <a:latin typeface="Arial" charset="0"/>
              </a:rPr>
              <a:t/>
            </a:r>
            <a:br>
              <a:rPr lang="en-US" dirty="0" smtClean="0">
                <a:latin typeface="Arial" charset="0"/>
              </a:rPr>
            </a:br>
            <a:r>
              <a:rPr lang="en-US" dirty="0" smtClean="0">
                <a:latin typeface="Arial" charset="0"/>
              </a:rPr>
              <a:t>poor </a:t>
            </a:r>
            <a:r>
              <a:rPr lang="en-US" dirty="0">
                <a:latin typeface="Arial" charset="0"/>
              </a:rPr>
              <a:t>quality.</a:t>
            </a:r>
          </a:p>
          <a:p>
            <a:pPr lvl="1" eaLnBrk="1" hangingPunct="1"/>
            <a:r>
              <a:rPr lang="en-US" dirty="0">
                <a:latin typeface="Arial" charset="0"/>
              </a:rPr>
              <a:t>The test time is unpredictable.</a:t>
            </a:r>
          </a:p>
          <a:p>
            <a:pPr lvl="1" eaLnBrk="1" hangingPunct="1"/>
            <a:r>
              <a:rPr lang="en-US" dirty="0">
                <a:latin typeface="Arial" charset="0"/>
              </a:rPr>
              <a:t>The schedule is exceeded by 25% to 50%.</a:t>
            </a:r>
          </a:p>
          <a:p>
            <a:pPr lvl="1" eaLnBrk="1" hangingPunct="1"/>
            <a:r>
              <a:rPr lang="en-US" dirty="0">
                <a:latin typeface="Arial" charset="0"/>
              </a:rPr>
              <a:t>The team spends half or more of its development time in test.</a:t>
            </a:r>
          </a:p>
        </p:txBody>
      </p:sp>
    </p:spTree>
    <p:extLst>
      <p:ext uri="{BB962C8B-B14F-4D97-AF65-F5344CB8AC3E}">
        <p14:creationId xmlns:p14="http://schemas.microsoft.com/office/powerpoint/2010/main" val="12388004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355600" y="1635125"/>
            <a:ext cx="4738688" cy="4889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lIns="0" tIns="0" rIns="0" bIns="0"/>
          <a:lstStyle/>
          <a:p>
            <a:pPr defTabSz="1027113">
              <a:spcAft>
                <a:spcPct val="50000"/>
              </a:spcAft>
              <a:buSzPct val="70000"/>
              <a:buFontTx/>
              <a:buNone/>
            </a:pPr>
            <a:endParaRPr lang="en-US" sz="2100" dirty="0">
              <a:solidFill>
                <a:schemeClr val="tx1"/>
              </a:solidFill>
            </a:endParaRPr>
          </a:p>
        </p:txBody>
      </p:sp>
      <p:sp>
        <p:nvSpPr>
          <p:cNvPr id="3" name="Content Placeholder 2"/>
          <p:cNvSpPr>
            <a:spLocks noGrp="1"/>
          </p:cNvSpPr>
          <p:nvPr>
            <p:ph sz="half" idx="1"/>
          </p:nvPr>
        </p:nvSpPr>
        <p:spPr/>
        <p:txBody>
          <a:bodyPr/>
          <a:lstStyle/>
          <a:p>
            <a:pPr defTabSz="1027113">
              <a:spcAft>
                <a:spcPct val="50000"/>
              </a:spcAft>
              <a:buSzPct val="70000"/>
            </a:pPr>
            <a:r>
              <a:rPr lang="en-US" sz="2100" dirty="0"/>
              <a:t>The Team Software Process is designed to provide teams and management with the ability to</a:t>
            </a:r>
          </a:p>
          <a:p>
            <a:pPr marL="835025" lvl="1" indent="-322263" defTabSz="1027113">
              <a:spcAft>
                <a:spcPct val="50000"/>
              </a:spcAft>
              <a:buSzPct val="90000"/>
              <a:buFont typeface="Times" charset="0"/>
              <a:buChar char="•"/>
            </a:pPr>
            <a:r>
              <a:rPr lang="en-US" sz="2100" dirty="0"/>
              <a:t>build realistic plans based on customer needs</a:t>
            </a:r>
          </a:p>
          <a:p>
            <a:pPr marL="835025" lvl="1" indent="-322263" defTabSz="1027113">
              <a:spcAft>
                <a:spcPct val="50000"/>
              </a:spcAft>
              <a:buSzPct val="90000"/>
              <a:buFont typeface="Times" charset="0"/>
              <a:buChar char="•"/>
            </a:pPr>
            <a:r>
              <a:rPr lang="en-US" sz="2100" dirty="0"/>
              <a:t>provide choices based on realistic plans</a:t>
            </a:r>
          </a:p>
          <a:p>
            <a:pPr marL="835025" lvl="1" indent="-322263" defTabSz="1027113">
              <a:spcAft>
                <a:spcPct val="50000"/>
              </a:spcAft>
              <a:buSzPct val="90000"/>
              <a:buFont typeface="Times" charset="0"/>
              <a:buChar char="•"/>
            </a:pPr>
            <a:r>
              <a:rPr lang="en-US" sz="2100" dirty="0"/>
              <a:t>provide ongoing detailed data to enable teams and management to make sound decisions</a:t>
            </a:r>
          </a:p>
          <a:p>
            <a:pPr marL="835025" lvl="1" indent="-322263" defTabSz="1027113">
              <a:spcAft>
                <a:spcPct val="50000"/>
              </a:spcAft>
              <a:buSzPct val="90000"/>
              <a:buFont typeface="Times" charset="0"/>
              <a:buChar char="•"/>
            </a:pPr>
            <a:r>
              <a:rPr lang="en-US" sz="2100" dirty="0"/>
              <a:t>produce high quality software </a:t>
            </a:r>
            <a:r>
              <a:rPr lang="en-US" sz="2100" dirty="0" smtClean="0"/>
              <a:t>products</a:t>
            </a:r>
            <a:endParaRPr lang="en-US" sz="2100" dirty="0"/>
          </a:p>
        </p:txBody>
      </p:sp>
      <p:sp>
        <p:nvSpPr>
          <p:cNvPr id="9227" name="Rectangle 11"/>
          <p:cNvSpPr>
            <a:spLocks noGrp="1" noChangeArrowheads="1"/>
          </p:cNvSpPr>
          <p:nvPr>
            <p:ph type="title"/>
          </p:nvPr>
        </p:nvSpPr>
        <p:spPr/>
        <p:txBody>
          <a:bodyPr/>
          <a:lstStyle/>
          <a:p>
            <a:pPr eaLnBrk="1" hangingPunct="1"/>
            <a:r>
              <a:rPr lang="en-US">
                <a:latin typeface="Arial" charset="0"/>
              </a:rPr>
              <a:t>Team Software Process</a:t>
            </a:r>
          </a:p>
        </p:txBody>
      </p:sp>
      <p:sp>
        <p:nvSpPr>
          <p:cNvPr id="14" name="Rounded Rectangle 13"/>
          <p:cNvSpPr/>
          <p:nvPr/>
        </p:nvSpPr>
        <p:spPr>
          <a:xfrm>
            <a:off x="388938" y="1123950"/>
            <a:ext cx="2697162" cy="577450"/>
          </a:xfrm>
          <a:prstGeom prst="round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Understand what the</a:t>
            </a:r>
          </a:p>
          <a:p>
            <a:pPr algn="ctr">
              <a:spcBef>
                <a:spcPct val="0"/>
              </a:spcBef>
              <a:defRPr/>
            </a:pPr>
            <a:r>
              <a:rPr lang="en-US" sz="1400" b="1" dirty="0">
                <a:solidFill>
                  <a:srgbClr val="FFFFFF"/>
                </a:solidFill>
                <a:latin typeface="Arial"/>
                <a:ea typeface="ＭＳ Ｐゴシック" pitchFamily="1" charset="-128"/>
                <a:cs typeface="Arial"/>
              </a:rPr>
              <a:t>customer wants</a:t>
            </a:r>
          </a:p>
        </p:txBody>
      </p:sp>
      <p:grpSp>
        <p:nvGrpSpPr>
          <p:cNvPr id="15" name="Group 14"/>
          <p:cNvGrpSpPr/>
          <p:nvPr/>
        </p:nvGrpSpPr>
        <p:grpSpPr>
          <a:xfrm>
            <a:off x="388938" y="1782051"/>
            <a:ext cx="2697162" cy="552793"/>
            <a:chOff x="388938" y="1777386"/>
            <a:chExt cx="2697162" cy="552793"/>
          </a:xfrm>
          <a:solidFill>
            <a:schemeClr val="tx2"/>
          </a:solidFill>
        </p:grpSpPr>
        <p:sp>
          <p:nvSpPr>
            <p:cNvPr id="16" name="Rounded Rectangle 15"/>
            <p:cNvSpPr/>
            <p:nvPr/>
          </p:nvSpPr>
          <p:spPr>
            <a:xfrm>
              <a:off x="388938" y="1777386"/>
              <a:ext cx="1315744" cy="552793"/>
            </a:xfrm>
            <a:prstGeom prst="roundRect">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Plan for reality</a:t>
              </a:r>
            </a:p>
          </p:txBody>
        </p:sp>
        <p:sp>
          <p:nvSpPr>
            <p:cNvPr id="17" name="Rounded Rectangle 16"/>
            <p:cNvSpPr/>
            <p:nvPr/>
          </p:nvSpPr>
          <p:spPr>
            <a:xfrm>
              <a:off x="1769103" y="1777386"/>
              <a:ext cx="1316997" cy="552793"/>
            </a:xfrm>
            <a:prstGeom prst="roundRect">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Anticipate change</a:t>
              </a:r>
            </a:p>
          </p:txBody>
        </p:sp>
      </p:grpSp>
      <p:sp>
        <p:nvSpPr>
          <p:cNvPr id="18" name="Rounded Rectangle 17"/>
          <p:cNvSpPr/>
          <p:nvPr/>
        </p:nvSpPr>
        <p:spPr>
          <a:xfrm>
            <a:off x="388938" y="2415495"/>
            <a:ext cx="2697162" cy="577450"/>
          </a:xfrm>
          <a:prstGeom prst="round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smtClean="0">
                <a:solidFill>
                  <a:srgbClr val="FFFFFF"/>
                </a:solidFill>
                <a:latin typeface="Arial"/>
                <a:ea typeface="ＭＳ Ｐゴシック" pitchFamily="1" charset="-128"/>
                <a:cs typeface="Arial"/>
              </a:rPr>
              <a:t>Provide choices</a:t>
            </a:r>
            <a:endParaRPr lang="en-US" sz="1400" b="1" dirty="0">
              <a:solidFill>
                <a:srgbClr val="FFFFFF"/>
              </a:solidFill>
              <a:latin typeface="Arial"/>
              <a:ea typeface="ＭＳ Ｐゴシック" pitchFamily="1" charset="-128"/>
              <a:cs typeface="Arial"/>
            </a:endParaRPr>
          </a:p>
        </p:txBody>
      </p:sp>
      <p:grpSp>
        <p:nvGrpSpPr>
          <p:cNvPr id="19" name="Group 18"/>
          <p:cNvGrpSpPr/>
          <p:nvPr/>
        </p:nvGrpSpPr>
        <p:grpSpPr>
          <a:xfrm>
            <a:off x="388938" y="3073596"/>
            <a:ext cx="2697161" cy="848688"/>
            <a:chOff x="388938" y="3071929"/>
            <a:chExt cx="2697161" cy="848688"/>
          </a:xfrm>
          <a:solidFill>
            <a:schemeClr val="tx2"/>
          </a:solidFill>
        </p:grpSpPr>
        <p:sp>
          <p:nvSpPr>
            <p:cNvPr id="20" name="Rounded Rectangle 19"/>
            <p:cNvSpPr/>
            <p:nvPr/>
          </p:nvSpPr>
          <p:spPr>
            <a:xfrm>
              <a:off x="1405584" y="3071929"/>
              <a:ext cx="1680515" cy="848688"/>
            </a:xfrm>
            <a:prstGeom prst="roundRect">
              <a:avLst>
                <a:gd name="adj" fmla="val 9159"/>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Keep tight customer</a:t>
              </a:r>
            </a:p>
            <a:p>
              <a:pPr algn="ctr">
                <a:spcBef>
                  <a:spcPct val="0"/>
                </a:spcBef>
                <a:defRPr/>
              </a:pPr>
              <a:r>
                <a:rPr lang="en-US" sz="1400" b="1" dirty="0">
                  <a:solidFill>
                    <a:srgbClr val="FFFFFF"/>
                  </a:solidFill>
                  <a:latin typeface="Arial"/>
                  <a:ea typeface="ＭＳ Ｐゴシック" pitchFamily="1" charset="-128"/>
                  <a:cs typeface="Arial"/>
                </a:rPr>
                <a:t>communication</a:t>
              </a:r>
            </a:p>
          </p:txBody>
        </p:sp>
        <p:sp>
          <p:nvSpPr>
            <p:cNvPr id="21" name="Rounded Rectangle 20"/>
            <p:cNvSpPr/>
            <p:nvPr/>
          </p:nvSpPr>
          <p:spPr>
            <a:xfrm>
              <a:off x="388938" y="3071929"/>
              <a:ext cx="948626" cy="842730"/>
            </a:xfrm>
            <a:prstGeom prst="roundRect">
              <a:avLst>
                <a:gd name="adj" fmla="val 8736"/>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Fly the plan</a:t>
              </a:r>
            </a:p>
          </p:txBody>
        </p:sp>
      </p:grpSp>
      <p:sp>
        <p:nvSpPr>
          <p:cNvPr id="22" name="Rounded Rectangle 21"/>
          <p:cNvSpPr/>
          <p:nvPr/>
        </p:nvSpPr>
        <p:spPr>
          <a:xfrm>
            <a:off x="388939" y="4002935"/>
            <a:ext cx="2697162" cy="567135"/>
          </a:xfrm>
          <a:prstGeom prst="round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Provide timely </a:t>
            </a:r>
          </a:p>
          <a:p>
            <a:pPr algn="ctr">
              <a:spcBef>
                <a:spcPct val="0"/>
              </a:spcBef>
              <a:defRPr/>
            </a:pPr>
            <a:r>
              <a:rPr lang="en-US" sz="1400" b="1" dirty="0">
                <a:solidFill>
                  <a:srgbClr val="FFFFFF"/>
                </a:solidFill>
                <a:latin typeface="Arial"/>
                <a:ea typeface="ＭＳ Ｐゴシック" pitchFamily="1" charset="-128"/>
                <a:cs typeface="Arial"/>
              </a:rPr>
              <a:t>response </a:t>
            </a:r>
          </a:p>
        </p:txBody>
      </p:sp>
      <p:sp>
        <p:nvSpPr>
          <p:cNvPr id="23" name="Rounded Rectangle 22"/>
          <p:cNvSpPr/>
          <p:nvPr/>
        </p:nvSpPr>
        <p:spPr>
          <a:xfrm>
            <a:off x="388938" y="4650722"/>
            <a:ext cx="2697162" cy="577450"/>
          </a:xfrm>
          <a:prstGeom prst="round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defRPr/>
            </a:pPr>
            <a:r>
              <a:rPr lang="en-US" sz="1400" b="1" dirty="0">
                <a:solidFill>
                  <a:srgbClr val="FFFFFF"/>
                </a:solidFill>
                <a:latin typeface="Arial"/>
                <a:ea typeface="ＭＳ Ｐゴシック" pitchFamily="1" charset="-128"/>
                <a:cs typeface="Arial"/>
              </a:rPr>
              <a:t>Perform</a:t>
            </a:r>
          </a:p>
        </p:txBody>
      </p:sp>
    </p:spTree>
    <p:extLst>
      <p:ext uri="{BB962C8B-B14F-4D97-AF65-F5344CB8AC3E}">
        <p14:creationId xmlns:p14="http://schemas.microsoft.com/office/powerpoint/2010/main" val="8140653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atin typeface="Arial" charset="0"/>
              </a:rPr>
              <a:t>TSP Principles</a:t>
            </a:r>
          </a:p>
        </p:txBody>
      </p:sp>
      <p:sp>
        <p:nvSpPr>
          <p:cNvPr id="10243" name="Rectangle 3"/>
          <p:cNvSpPr>
            <a:spLocks noGrp="1" noChangeArrowheads="1"/>
          </p:cNvSpPr>
          <p:nvPr>
            <p:ph idx="1"/>
          </p:nvPr>
        </p:nvSpPr>
        <p:spPr/>
        <p:txBody>
          <a:bodyPr/>
          <a:lstStyle/>
          <a:p>
            <a:pPr marL="400050" indent="-400050" eaLnBrk="1" hangingPunct="1"/>
            <a:r>
              <a:rPr lang="en-US">
                <a:latin typeface="Arial" charset="0"/>
              </a:rPr>
              <a:t>The TSP principles evolve naturally from the PSP principles.</a:t>
            </a:r>
          </a:p>
          <a:p>
            <a:pPr marL="400050" indent="-400050" eaLnBrk="1" hangingPunct="1">
              <a:buFontTx/>
              <a:buChar char="•"/>
            </a:pPr>
            <a:r>
              <a:rPr lang="en-US">
                <a:latin typeface="Arial" charset="0"/>
              </a:rPr>
              <a:t>The developers know the most about the job and can make the best plans.</a:t>
            </a:r>
          </a:p>
          <a:p>
            <a:pPr marL="400050" indent="-400050" eaLnBrk="1" hangingPunct="1">
              <a:buFontTx/>
              <a:buChar char="•"/>
            </a:pPr>
            <a:r>
              <a:rPr lang="en-US">
                <a:latin typeface="Arial" charset="0"/>
              </a:rPr>
              <a:t>When developers plan their own work, they are committed to the plan.</a:t>
            </a:r>
          </a:p>
          <a:p>
            <a:pPr marL="400050" indent="-400050" eaLnBrk="1" hangingPunct="1">
              <a:buFontTx/>
              <a:buChar char="•"/>
            </a:pPr>
            <a:r>
              <a:rPr lang="en-US">
                <a:latin typeface="Arial" charset="0"/>
              </a:rPr>
              <a:t>Precise project tracking requires detailed plans and accurate data.</a:t>
            </a:r>
          </a:p>
          <a:p>
            <a:pPr marL="400050" indent="-400050" eaLnBrk="1" hangingPunct="1">
              <a:buFontTx/>
              <a:buChar char="•"/>
            </a:pPr>
            <a:r>
              <a:rPr lang="en-US">
                <a:latin typeface="Arial" charset="0"/>
              </a:rPr>
              <a:t>Only the people doing the work can collect precise and accurate data.</a:t>
            </a:r>
          </a:p>
          <a:p>
            <a:pPr marL="400050" indent="-400050" eaLnBrk="1" hangingPunct="1">
              <a:buFontTx/>
              <a:buChar char="•"/>
            </a:pPr>
            <a:r>
              <a:rPr lang="en-US">
                <a:latin typeface="Arial" charset="0"/>
              </a:rPr>
              <a:t>To minimize cycle time, the engineers must balance their workloads.</a:t>
            </a:r>
          </a:p>
          <a:p>
            <a:pPr marL="400050" indent="-400050" eaLnBrk="1" hangingPunct="1">
              <a:buFontTx/>
              <a:buChar char="•"/>
            </a:pPr>
            <a:r>
              <a:rPr lang="en-US">
                <a:latin typeface="Arial" charset="0"/>
              </a:rPr>
              <a:t>To maximize productivity, focus on quality first.</a:t>
            </a:r>
          </a:p>
        </p:txBody>
      </p:sp>
    </p:spTree>
    <p:extLst>
      <p:ext uri="{BB962C8B-B14F-4D97-AF65-F5344CB8AC3E}">
        <p14:creationId xmlns:p14="http://schemas.microsoft.com/office/powerpoint/2010/main" val="24058706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atin typeface="Arial" charset="0"/>
              </a:rPr>
              <a:t>The TSP -1</a:t>
            </a:r>
          </a:p>
        </p:txBody>
      </p:sp>
      <p:sp>
        <p:nvSpPr>
          <p:cNvPr id="11267" name="Rectangle 3"/>
          <p:cNvSpPr>
            <a:spLocks noGrp="1" noChangeArrowheads="1"/>
          </p:cNvSpPr>
          <p:nvPr>
            <p:ph idx="1"/>
          </p:nvPr>
        </p:nvSpPr>
        <p:spPr/>
        <p:txBody>
          <a:bodyPr/>
          <a:lstStyle/>
          <a:p>
            <a:pPr marL="0" indent="0" eaLnBrk="1" hangingPunct="1"/>
            <a:r>
              <a:rPr lang="en-US" dirty="0">
                <a:latin typeface="Arial" charset="0"/>
              </a:rPr>
              <a:t>The TSP uses a team-directed approach to team management.</a:t>
            </a:r>
          </a:p>
          <a:p>
            <a:pPr marL="0" indent="0" eaLnBrk="1" hangingPunct="1"/>
            <a:endParaRPr lang="en-US" dirty="0">
              <a:latin typeface="Arial" charset="0"/>
            </a:endParaRPr>
          </a:p>
          <a:p>
            <a:pPr marL="0" indent="0" eaLnBrk="1" hangingPunct="1"/>
            <a:endParaRPr lang="en-US" dirty="0">
              <a:latin typeface="Arial" charset="0"/>
            </a:endParaRPr>
          </a:p>
          <a:p>
            <a:pPr marL="0" indent="0" eaLnBrk="1" hangingPunct="1"/>
            <a:endParaRPr lang="en-US" dirty="0">
              <a:latin typeface="Arial" charset="0"/>
            </a:endParaRPr>
          </a:p>
          <a:p>
            <a:pPr marL="0" indent="0" eaLnBrk="1" hangingPunct="1"/>
            <a:endParaRPr lang="en-US" dirty="0">
              <a:latin typeface="Arial" charset="0"/>
            </a:endParaRPr>
          </a:p>
          <a:p>
            <a:pPr marL="0" indent="0" eaLnBrk="1" hangingPunct="1"/>
            <a:endParaRPr lang="en-US" dirty="0">
              <a:latin typeface="Arial" charset="0"/>
            </a:endParaRPr>
          </a:p>
          <a:p>
            <a:pPr marL="0" indent="0" eaLnBrk="1" hangingPunct="1"/>
            <a:r>
              <a:rPr lang="en-US" dirty="0">
                <a:latin typeface="Arial" charset="0"/>
              </a:rPr>
              <a:t>It works best for</a:t>
            </a:r>
          </a:p>
          <a:p>
            <a:pPr lvl="1" eaLnBrk="1" hangingPunct="1"/>
            <a:r>
              <a:rPr lang="en-US" dirty="0">
                <a:latin typeface="Arial" charset="0"/>
              </a:rPr>
              <a:t>integrated product teams</a:t>
            </a:r>
          </a:p>
          <a:p>
            <a:pPr lvl="1" eaLnBrk="1" hangingPunct="1"/>
            <a:r>
              <a:rPr lang="en-US" dirty="0">
                <a:latin typeface="Arial" charset="0"/>
              </a:rPr>
              <a:t>teams with 3 to 15 members</a:t>
            </a:r>
          </a:p>
          <a:p>
            <a:pPr marL="0" indent="0" eaLnBrk="1" hangingPunct="1"/>
            <a:r>
              <a:rPr lang="en-US" dirty="0">
                <a:latin typeface="Arial" charset="0"/>
              </a:rPr>
              <a:t>It can be applied to projects that involve both new development and enhancement.</a:t>
            </a:r>
          </a:p>
        </p:txBody>
      </p:sp>
      <p:grpSp>
        <p:nvGrpSpPr>
          <p:cNvPr id="11268" name="Group 24"/>
          <p:cNvGrpSpPr>
            <a:grpSpLocks/>
          </p:cNvGrpSpPr>
          <p:nvPr/>
        </p:nvGrpSpPr>
        <p:grpSpPr bwMode="auto">
          <a:xfrm>
            <a:off x="1328642" y="1687610"/>
            <a:ext cx="2038350" cy="1978025"/>
            <a:chOff x="387" y="1257"/>
            <a:chExt cx="1284" cy="1246"/>
          </a:xfrm>
        </p:grpSpPr>
        <p:grpSp>
          <p:nvGrpSpPr>
            <p:cNvPr id="11278" name="Group 5"/>
            <p:cNvGrpSpPr>
              <a:grpSpLocks noChangeAspect="1"/>
            </p:cNvGrpSpPr>
            <p:nvPr/>
          </p:nvGrpSpPr>
          <p:grpSpPr bwMode="auto">
            <a:xfrm>
              <a:off x="633" y="1257"/>
              <a:ext cx="679" cy="555"/>
              <a:chOff x="776" y="1290"/>
              <a:chExt cx="1352" cy="1104"/>
            </a:xfrm>
          </p:grpSpPr>
          <p:sp>
            <p:nvSpPr>
              <p:cNvPr id="11280" name="Oval 6"/>
              <p:cNvSpPr>
                <a:spLocks noChangeAspect="1" noChangeArrowheads="1"/>
              </p:cNvSpPr>
              <p:nvPr/>
            </p:nvSpPr>
            <p:spPr bwMode="auto">
              <a:xfrm>
                <a:off x="1269" y="1290"/>
                <a:ext cx="256" cy="233"/>
              </a:xfrm>
              <a:prstGeom prst="ellipse">
                <a:avLst/>
              </a:prstGeom>
              <a:solidFill>
                <a:srgbClr val="FFFF99"/>
              </a:solidFill>
              <a:ln w="9525">
                <a:solidFill>
                  <a:schemeClr val="tx1"/>
                </a:solidFill>
                <a:round/>
                <a:headEnd/>
                <a:tailEnd/>
              </a:ln>
            </p:spPr>
            <p:txBody>
              <a:bodyPr lIns="0" tIns="0" rIns="0" bIns="0" anchor="ctr">
                <a:spAutoFit/>
              </a:bodyPr>
              <a:lstStyle/>
              <a:p>
                <a:endParaRPr lang="en-US"/>
              </a:p>
            </p:txBody>
          </p:sp>
          <p:sp>
            <p:nvSpPr>
              <p:cNvPr id="11281" name="Oval 7"/>
              <p:cNvSpPr>
                <a:spLocks noChangeAspect="1" noChangeArrowheads="1"/>
              </p:cNvSpPr>
              <p:nvPr/>
            </p:nvSpPr>
            <p:spPr bwMode="auto">
              <a:xfrm>
                <a:off x="776" y="2161"/>
                <a:ext cx="256" cy="233"/>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lIns="0" tIns="0" rIns="0" bIns="0" anchor="ctr">
                <a:spAutoFit/>
              </a:bodyPr>
              <a:lstStyle/>
              <a:p>
                <a:endParaRPr lang="en-US"/>
              </a:p>
            </p:txBody>
          </p:sp>
          <p:sp>
            <p:nvSpPr>
              <p:cNvPr id="11282" name="Oval 8"/>
              <p:cNvSpPr>
                <a:spLocks noChangeAspect="1" noChangeArrowheads="1"/>
              </p:cNvSpPr>
              <p:nvPr/>
            </p:nvSpPr>
            <p:spPr bwMode="auto">
              <a:xfrm>
                <a:off x="1141" y="2161"/>
                <a:ext cx="256" cy="233"/>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lIns="0" tIns="0" rIns="0" bIns="0" anchor="ctr">
                <a:spAutoFit/>
              </a:bodyPr>
              <a:lstStyle/>
              <a:p>
                <a:endParaRPr lang="en-US"/>
              </a:p>
            </p:txBody>
          </p:sp>
          <p:sp>
            <p:nvSpPr>
              <p:cNvPr id="11283" name="Oval 9"/>
              <p:cNvSpPr>
                <a:spLocks noChangeAspect="1" noChangeArrowheads="1"/>
              </p:cNvSpPr>
              <p:nvPr/>
            </p:nvSpPr>
            <p:spPr bwMode="auto">
              <a:xfrm>
                <a:off x="1506" y="2161"/>
                <a:ext cx="256" cy="233"/>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lIns="0" tIns="0" rIns="0" bIns="0" anchor="ctr">
                <a:spAutoFit/>
              </a:bodyPr>
              <a:lstStyle/>
              <a:p>
                <a:endParaRPr lang="en-US"/>
              </a:p>
            </p:txBody>
          </p:sp>
          <p:sp>
            <p:nvSpPr>
              <p:cNvPr id="11284" name="Oval 10"/>
              <p:cNvSpPr>
                <a:spLocks noChangeAspect="1" noChangeArrowheads="1"/>
              </p:cNvSpPr>
              <p:nvPr/>
            </p:nvSpPr>
            <p:spPr bwMode="auto">
              <a:xfrm>
                <a:off x="1872" y="2161"/>
                <a:ext cx="256" cy="233"/>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lIns="0" tIns="0" rIns="0" bIns="0" anchor="ctr">
                <a:spAutoFit/>
              </a:bodyPr>
              <a:lstStyle/>
              <a:p>
                <a:endParaRPr lang="en-US"/>
              </a:p>
            </p:txBody>
          </p:sp>
          <p:cxnSp>
            <p:nvCxnSpPr>
              <p:cNvPr id="11285" name="AutoShape 11"/>
              <p:cNvCxnSpPr>
                <a:cxnSpLocks noChangeAspect="1" noChangeShapeType="1"/>
                <a:stCxn id="11280" idx="4"/>
                <a:endCxn id="11281" idx="7"/>
              </p:cNvCxnSpPr>
              <p:nvPr/>
            </p:nvCxnSpPr>
            <p:spPr bwMode="auto">
              <a:xfrm flipH="1">
                <a:off x="995" y="1523"/>
                <a:ext cx="402" cy="672"/>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cxnSp>
            <p:nvCxnSpPr>
              <p:cNvPr id="11286" name="AutoShape 12"/>
              <p:cNvCxnSpPr>
                <a:cxnSpLocks noChangeAspect="1" noChangeShapeType="1"/>
                <a:stCxn id="11280" idx="4"/>
                <a:endCxn id="11282" idx="0"/>
              </p:cNvCxnSpPr>
              <p:nvPr/>
            </p:nvCxnSpPr>
            <p:spPr bwMode="auto">
              <a:xfrm flipH="1">
                <a:off x="1269" y="1523"/>
                <a:ext cx="128" cy="638"/>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cxnSp>
            <p:nvCxnSpPr>
              <p:cNvPr id="11287" name="AutoShape 13"/>
              <p:cNvCxnSpPr>
                <a:cxnSpLocks noChangeAspect="1" noChangeShapeType="1"/>
                <a:stCxn id="11280" idx="4"/>
                <a:endCxn id="11283" idx="0"/>
              </p:cNvCxnSpPr>
              <p:nvPr/>
            </p:nvCxnSpPr>
            <p:spPr bwMode="auto">
              <a:xfrm>
                <a:off x="1397" y="1523"/>
                <a:ext cx="237" cy="638"/>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cxnSp>
            <p:nvCxnSpPr>
              <p:cNvPr id="11288" name="AutoShape 14"/>
              <p:cNvCxnSpPr>
                <a:cxnSpLocks noChangeAspect="1" noChangeShapeType="1"/>
                <a:stCxn id="11280" idx="4"/>
                <a:endCxn id="11284" idx="1"/>
              </p:cNvCxnSpPr>
              <p:nvPr/>
            </p:nvCxnSpPr>
            <p:spPr bwMode="auto">
              <a:xfrm>
                <a:off x="1397" y="1523"/>
                <a:ext cx="512" cy="672"/>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grpSp>
        <p:sp>
          <p:nvSpPr>
            <p:cNvPr id="11279" name="Text Box 22"/>
            <p:cNvSpPr txBox="1">
              <a:spLocks noChangeArrowheads="1"/>
            </p:cNvSpPr>
            <p:nvPr/>
          </p:nvSpPr>
          <p:spPr bwMode="auto">
            <a:xfrm>
              <a:off x="387" y="1967"/>
              <a:ext cx="1284" cy="5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100">
                  <a:solidFill>
                    <a:schemeClr val="accent2"/>
                  </a:solidFill>
                  <a:latin typeface="Arial" charset="0"/>
                  <a:ea typeface="ＭＳ Ｐゴシック" charset="0"/>
                </a:defRPr>
              </a:lvl1pPr>
              <a:lvl2pPr marL="742950" indent="-285750" eaLnBrk="0" hangingPunct="0">
                <a:defRPr sz="1100">
                  <a:solidFill>
                    <a:schemeClr val="accent2"/>
                  </a:solidFill>
                  <a:latin typeface="Arial" charset="0"/>
                  <a:ea typeface="ＭＳ Ｐゴシック" charset="0"/>
                </a:defRPr>
              </a:lvl2pPr>
              <a:lvl3pPr marL="1143000" indent="-228600" eaLnBrk="0" hangingPunct="0">
                <a:defRPr sz="1100">
                  <a:solidFill>
                    <a:schemeClr val="accent2"/>
                  </a:solidFill>
                  <a:latin typeface="Arial" charset="0"/>
                  <a:ea typeface="ＭＳ Ｐゴシック" charset="0"/>
                </a:defRPr>
              </a:lvl3pPr>
              <a:lvl4pPr marL="1600200" indent="-228600" eaLnBrk="0" hangingPunct="0">
                <a:defRPr sz="1100">
                  <a:solidFill>
                    <a:schemeClr val="accent2"/>
                  </a:solidFill>
                  <a:latin typeface="Arial" charset="0"/>
                  <a:ea typeface="ＭＳ Ｐゴシック" charset="0"/>
                </a:defRPr>
              </a:lvl4pPr>
              <a:lvl5pPr marL="2057400" indent="-228600" eaLnBrk="0" hangingPunct="0">
                <a:defRPr sz="1100">
                  <a:solidFill>
                    <a:schemeClr val="accent2"/>
                  </a:solidFill>
                  <a:latin typeface="Arial" charset="0"/>
                  <a:ea typeface="ＭＳ Ｐゴシック" charset="0"/>
                </a:defRPr>
              </a:lvl5pPr>
              <a:lvl6pPr marL="2514600" indent="-228600" eaLnBrk="0" fontAlgn="base" hangingPunct="0">
                <a:spcBef>
                  <a:spcPct val="0"/>
                </a:spcBef>
                <a:spcAft>
                  <a:spcPct val="0"/>
                </a:spcAft>
                <a:buChar char="•"/>
                <a:defRPr sz="1100">
                  <a:solidFill>
                    <a:schemeClr val="accent2"/>
                  </a:solidFill>
                  <a:latin typeface="Arial" charset="0"/>
                  <a:ea typeface="ＭＳ Ｐゴシック" charset="0"/>
                </a:defRPr>
              </a:lvl6pPr>
              <a:lvl7pPr marL="2971800" indent="-228600" eaLnBrk="0" fontAlgn="base" hangingPunct="0">
                <a:spcBef>
                  <a:spcPct val="0"/>
                </a:spcBef>
                <a:spcAft>
                  <a:spcPct val="0"/>
                </a:spcAft>
                <a:buChar char="•"/>
                <a:defRPr sz="1100">
                  <a:solidFill>
                    <a:schemeClr val="accent2"/>
                  </a:solidFill>
                  <a:latin typeface="Arial" charset="0"/>
                  <a:ea typeface="ＭＳ Ｐゴシック" charset="0"/>
                </a:defRPr>
              </a:lvl7pPr>
              <a:lvl8pPr marL="3429000" indent="-228600" eaLnBrk="0" fontAlgn="base" hangingPunct="0">
                <a:spcBef>
                  <a:spcPct val="0"/>
                </a:spcBef>
                <a:spcAft>
                  <a:spcPct val="0"/>
                </a:spcAft>
                <a:buChar char="•"/>
                <a:defRPr sz="1100">
                  <a:solidFill>
                    <a:schemeClr val="accent2"/>
                  </a:solidFill>
                  <a:latin typeface="Arial" charset="0"/>
                  <a:ea typeface="ＭＳ Ｐゴシック" charset="0"/>
                </a:defRPr>
              </a:lvl8pPr>
              <a:lvl9pPr marL="3886200" indent="-228600" eaLnBrk="0" fontAlgn="base" hangingPunct="0">
                <a:spcBef>
                  <a:spcPct val="0"/>
                </a:spcBef>
                <a:spcAft>
                  <a:spcPct val="0"/>
                </a:spcAft>
                <a:buChar char="•"/>
                <a:defRPr sz="1100">
                  <a:solidFill>
                    <a:schemeClr val="accent2"/>
                  </a:solidFill>
                  <a:latin typeface="Arial" charset="0"/>
                  <a:ea typeface="ＭＳ Ｐゴシック" charset="0"/>
                </a:defRPr>
              </a:lvl9pPr>
            </a:lstStyle>
            <a:p>
              <a:pPr algn="ctr" eaLnBrk="1" hangingPunct="1">
                <a:buFontTx/>
                <a:buNone/>
              </a:pPr>
              <a:r>
                <a:rPr lang="en-US" sz="1400" b="1">
                  <a:solidFill>
                    <a:schemeClr val="tx1"/>
                  </a:solidFill>
                </a:rPr>
                <a:t>Traditional team</a:t>
              </a:r>
            </a:p>
            <a:p>
              <a:pPr algn="ctr" eaLnBrk="1" hangingPunct="1">
                <a:buFontTx/>
                <a:buNone/>
              </a:pPr>
              <a:r>
                <a:rPr lang="en-US" sz="1400">
                  <a:solidFill>
                    <a:schemeClr val="tx1"/>
                  </a:solidFill>
                </a:rPr>
                <a:t>The leader plans, directs, </a:t>
              </a:r>
            </a:p>
            <a:p>
              <a:pPr algn="ctr" eaLnBrk="1" hangingPunct="1">
                <a:buFontTx/>
                <a:buNone/>
              </a:pPr>
              <a:r>
                <a:rPr lang="en-US" sz="1400">
                  <a:solidFill>
                    <a:schemeClr val="tx1"/>
                  </a:solidFill>
                </a:rPr>
                <a:t>and tracks the team</a:t>
              </a:r>
              <a:r>
                <a:rPr lang="ja-JP" altLang="en-US" sz="1400">
                  <a:solidFill>
                    <a:schemeClr val="tx1"/>
                  </a:solidFill>
                </a:rPr>
                <a:t>’</a:t>
              </a:r>
              <a:r>
                <a:rPr lang="en-US" sz="1400">
                  <a:solidFill>
                    <a:schemeClr val="tx1"/>
                  </a:solidFill>
                </a:rPr>
                <a:t>s</a:t>
              </a:r>
            </a:p>
            <a:p>
              <a:pPr algn="ctr" eaLnBrk="1" hangingPunct="1">
                <a:buFontTx/>
                <a:buNone/>
              </a:pPr>
              <a:r>
                <a:rPr lang="en-US" sz="1400">
                  <a:solidFill>
                    <a:schemeClr val="tx1"/>
                  </a:solidFill>
                </a:rPr>
                <a:t>work. </a:t>
              </a:r>
            </a:p>
          </p:txBody>
        </p:sp>
      </p:grpSp>
      <p:grpSp>
        <p:nvGrpSpPr>
          <p:cNvPr id="11269" name="Group 25"/>
          <p:cNvGrpSpPr>
            <a:grpSpLocks/>
          </p:cNvGrpSpPr>
          <p:nvPr/>
        </p:nvGrpSpPr>
        <p:grpSpPr bwMode="auto">
          <a:xfrm>
            <a:off x="4690967" y="1542954"/>
            <a:ext cx="2401887" cy="2278063"/>
            <a:chOff x="3495" y="1098"/>
            <a:chExt cx="1513" cy="1435"/>
          </a:xfrm>
        </p:grpSpPr>
        <p:grpSp>
          <p:nvGrpSpPr>
            <p:cNvPr id="11270" name="Group 15"/>
            <p:cNvGrpSpPr>
              <a:grpSpLocks noChangeAspect="1"/>
            </p:cNvGrpSpPr>
            <p:nvPr/>
          </p:nvGrpSpPr>
          <p:grpSpPr bwMode="auto">
            <a:xfrm>
              <a:off x="3816" y="1098"/>
              <a:ext cx="835" cy="821"/>
              <a:chOff x="3016" y="1205"/>
              <a:chExt cx="1672" cy="1645"/>
            </a:xfrm>
          </p:grpSpPr>
          <p:sp>
            <p:nvSpPr>
              <p:cNvPr id="11272" name="Oval 16"/>
              <p:cNvSpPr>
                <a:spLocks noChangeAspect="1" noChangeArrowheads="1"/>
              </p:cNvSpPr>
              <p:nvPr/>
            </p:nvSpPr>
            <p:spPr bwMode="auto">
              <a:xfrm>
                <a:off x="3072" y="1322"/>
                <a:ext cx="1568" cy="1528"/>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lIns="0" tIns="0" rIns="0" bIns="0" anchor="ctr">
                <a:spAutoFit/>
              </a:bodyPr>
              <a:lstStyle/>
              <a:p>
                <a:endParaRPr lang="en-US"/>
              </a:p>
            </p:txBody>
          </p:sp>
          <p:sp>
            <p:nvSpPr>
              <p:cNvPr id="11273" name="Oval 17"/>
              <p:cNvSpPr>
                <a:spLocks noChangeAspect="1" noChangeArrowheads="1"/>
              </p:cNvSpPr>
              <p:nvPr/>
            </p:nvSpPr>
            <p:spPr bwMode="auto">
              <a:xfrm>
                <a:off x="3016" y="1715"/>
                <a:ext cx="256" cy="233"/>
              </a:xfrm>
              <a:prstGeom prst="ellipse">
                <a:avLst/>
              </a:prstGeom>
              <a:solidFill>
                <a:srgbClr val="FFFFFF"/>
              </a:solidFill>
              <a:ln w="9525">
                <a:solidFill>
                  <a:schemeClr val="tx1"/>
                </a:solidFill>
                <a:round/>
                <a:headEnd/>
                <a:tailEnd/>
              </a:ln>
            </p:spPr>
            <p:txBody>
              <a:bodyPr lIns="0" tIns="0" rIns="0" bIns="0" anchor="ctr">
                <a:spAutoFit/>
              </a:bodyPr>
              <a:lstStyle/>
              <a:p>
                <a:endParaRPr lang="en-US"/>
              </a:p>
            </p:txBody>
          </p:sp>
          <p:sp>
            <p:nvSpPr>
              <p:cNvPr id="11274" name="Oval 18"/>
              <p:cNvSpPr>
                <a:spLocks noChangeAspect="1" noChangeArrowheads="1"/>
              </p:cNvSpPr>
              <p:nvPr/>
            </p:nvSpPr>
            <p:spPr bwMode="auto">
              <a:xfrm>
                <a:off x="3272" y="2585"/>
                <a:ext cx="256" cy="233"/>
              </a:xfrm>
              <a:prstGeom prst="ellipse">
                <a:avLst/>
              </a:prstGeom>
              <a:solidFill>
                <a:srgbClr val="FFFFFF"/>
              </a:solidFill>
              <a:ln w="9525">
                <a:solidFill>
                  <a:schemeClr val="tx1"/>
                </a:solidFill>
                <a:round/>
                <a:headEnd/>
                <a:tailEnd/>
              </a:ln>
            </p:spPr>
            <p:txBody>
              <a:bodyPr lIns="0" tIns="0" rIns="0" bIns="0" anchor="ctr">
                <a:spAutoFit/>
              </a:bodyPr>
              <a:lstStyle/>
              <a:p>
                <a:endParaRPr lang="en-US"/>
              </a:p>
            </p:txBody>
          </p:sp>
          <p:sp>
            <p:nvSpPr>
              <p:cNvPr id="11275" name="Oval 19"/>
              <p:cNvSpPr>
                <a:spLocks noChangeAspect="1" noChangeArrowheads="1"/>
              </p:cNvSpPr>
              <p:nvPr/>
            </p:nvSpPr>
            <p:spPr bwMode="auto">
              <a:xfrm>
                <a:off x="4208" y="2585"/>
                <a:ext cx="256" cy="233"/>
              </a:xfrm>
              <a:prstGeom prst="ellipse">
                <a:avLst/>
              </a:prstGeom>
              <a:solidFill>
                <a:srgbClr val="FFFFFF"/>
              </a:solidFill>
              <a:ln w="9525">
                <a:solidFill>
                  <a:schemeClr val="tx1"/>
                </a:solidFill>
                <a:round/>
                <a:headEnd/>
                <a:tailEnd/>
              </a:ln>
            </p:spPr>
            <p:txBody>
              <a:bodyPr lIns="0" tIns="0" rIns="0" bIns="0" anchor="ctr">
                <a:spAutoFit/>
              </a:bodyPr>
              <a:lstStyle/>
              <a:p>
                <a:endParaRPr lang="en-US"/>
              </a:p>
            </p:txBody>
          </p:sp>
          <p:sp>
            <p:nvSpPr>
              <p:cNvPr id="11276" name="Oval 20"/>
              <p:cNvSpPr>
                <a:spLocks noChangeAspect="1" noChangeArrowheads="1"/>
              </p:cNvSpPr>
              <p:nvPr/>
            </p:nvSpPr>
            <p:spPr bwMode="auto">
              <a:xfrm>
                <a:off x="3728" y="1205"/>
                <a:ext cx="256" cy="233"/>
              </a:xfrm>
              <a:prstGeom prst="ellipse">
                <a:avLst/>
              </a:prstGeom>
              <a:solidFill>
                <a:srgbClr val="FFFF99"/>
              </a:solidFill>
              <a:ln w="9525">
                <a:solidFill>
                  <a:schemeClr val="tx1"/>
                </a:solidFill>
                <a:round/>
                <a:headEnd/>
                <a:tailEnd/>
              </a:ln>
            </p:spPr>
            <p:txBody>
              <a:bodyPr lIns="0" tIns="0" rIns="0" bIns="0" anchor="ctr">
                <a:spAutoFit/>
              </a:bodyPr>
              <a:lstStyle/>
              <a:p>
                <a:endParaRPr lang="en-US"/>
              </a:p>
            </p:txBody>
          </p:sp>
          <p:sp>
            <p:nvSpPr>
              <p:cNvPr id="11277" name="Oval 21"/>
              <p:cNvSpPr>
                <a:spLocks noChangeAspect="1" noChangeArrowheads="1"/>
              </p:cNvSpPr>
              <p:nvPr/>
            </p:nvSpPr>
            <p:spPr bwMode="auto">
              <a:xfrm>
                <a:off x="4432" y="1715"/>
                <a:ext cx="256" cy="233"/>
              </a:xfrm>
              <a:prstGeom prst="ellipse">
                <a:avLst/>
              </a:prstGeom>
              <a:solidFill>
                <a:srgbClr val="FFFFFF"/>
              </a:solidFill>
              <a:ln w="9525">
                <a:solidFill>
                  <a:schemeClr val="tx1"/>
                </a:solidFill>
                <a:round/>
                <a:headEnd/>
                <a:tailEnd/>
              </a:ln>
            </p:spPr>
            <p:txBody>
              <a:bodyPr lIns="0" tIns="0" rIns="0" bIns="0" anchor="ctr">
                <a:spAutoFit/>
              </a:bodyPr>
              <a:lstStyle/>
              <a:p>
                <a:endParaRPr lang="en-US"/>
              </a:p>
            </p:txBody>
          </p:sp>
        </p:grpSp>
        <p:sp>
          <p:nvSpPr>
            <p:cNvPr id="11271" name="Text Box 23"/>
            <p:cNvSpPr txBox="1">
              <a:spLocks noChangeArrowheads="1"/>
            </p:cNvSpPr>
            <p:nvPr/>
          </p:nvSpPr>
          <p:spPr bwMode="auto">
            <a:xfrm>
              <a:off x="3495" y="1997"/>
              <a:ext cx="1513" cy="5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100">
                  <a:solidFill>
                    <a:schemeClr val="accent2"/>
                  </a:solidFill>
                  <a:latin typeface="Arial" charset="0"/>
                  <a:ea typeface="ＭＳ Ｐゴシック" charset="0"/>
                </a:defRPr>
              </a:lvl1pPr>
              <a:lvl2pPr marL="742950" indent="-285750" eaLnBrk="0" hangingPunct="0">
                <a:defRPr sz="1100">
                  <a:solidFill>
                    <a:schemeClr val="accent2"/>
                  </a:solidFill>
                  <a:latin typeface="Arial" charset="0"/>
                  <a:ea typeface="ＭＳ Ｐゴシック" charset="0"/>
                </a:defRPr>
              </a:lvl2pPr>
              <a:lvl3pPr marL="1143000" indent="-228600" eaLnBrk="0" hangingPunct="0">
                <a:defRPr sz="1100">
                  <a:solidFill>
                    <a:schemeClr val="accent2"/>
                  </a:solidFill>
                  <a:latin typeface="Arial" charset="0"/>
                  <a:ea typeface="ＭＳ Ｐゴシック" charset="0"/>
                </a:defRPr>
              </a:lvl3pPr>
              <a:lvl4pPr marL="1600200" indent="-228600" eaLnBrk="0" hangingPunct="0">
                <a:defRPr sz="1100">
                  <a:solidFill>
                    <a:schemeClr val="accent2"/>
                  </a:solidFill>
                  <a:latin typeface="Arial" charset="0"/>
                  <a:ea typeface="ＭＳ Ｐゴシック" charset="0"/>
                </a:defRPr>
              </a:lvl4pPr>
              <a:lvl5pPr marL="2057400" indent="-228600" eaLnBrk="0" hangingPunct="0">
                <a:defRPr sz="1100">
                  <a:solidFill>
                    <a:schemeClr val="accent2"/>
                  </a:solidFill>
                  <a:latin typeface="Arial" charset="0"/>
                  <a:ea typeface="ＭＳ Ｐゴシック" charset="0"/>
                </a:defRPr>
              </a:lvl5pPr>
              <a:lvl6pPr marL="2514600" indent="-228600" eaLnBrk="0" fontAlgn="base" hangingPunct="0">
                <a:spcBef>
                  <a:spcPct val="0"/>
                </a:spcBef>
                <a:spcAft>
                  <a:spcPct val="0"/>
                </a:spcAft>
                <a:buChar char="•"/>
                <a:defRPr sz="1100">
                  <a:solidFill>
                    <a:schemeClr val="accent2"/>
                  </a:solidFill>
                  <a:latin typeface="Arial" charset="0"/>
                  <a:ea typeface="ＭＳ Ｐゴシック" charset="0"/>
                </a:defRPr>
              </a:lvl6pPr>
              <a:lvl7pPr marL="2971800" indent="-228600" eaLnBrk="0" fontAlgn="base" hangingPunct="0">
                <a:spcBef>
                  <a:spcPct val="0"/>
                </a:spcBef>
                <a:spcAft>
                  <a:spcPct val="0"/>
                </a:spcAft>
                <a:buChar char="•"/>
                <a:defRPr sz="1100">
                  <a:solidFill>
                    <a:schemeClr val="accent2"/>
                  </a:solidFill>
                  <a:latin typeface="Arial" charset="0"/>
                  <a:ea typeface="ＭＳ Ｐゴシック" charset="0"/>
                </a:defRPr>
              </a:lvl7pPr>
              <a:lvl8pPr marL="3429000" indent="-228600" eaLnBrk="0" fontAlgn="base" hangingPunct="0">
                <a:spcBef>
                  <a:spcPct val="0"/>
                </a:spcBef>
                <a:spcAft>
                  <a:spcPct val="0"/>
                </a:spcAft>
                <a:buChar char="•"/>
                <a:defRPr sz="1100">
                  <a:solidFill>
                    <a:schemeClr val="accent2"/>
                  </a:solidFill>
                  <a:latin typeface="Arial" charset="0"/>
                  <a:ea typeface="ＭＳ Ｐゴシック" charset="0"/>
                </a:defRPr>
              </a:lvl8pPr>
              <a:lvl9pPr marL="3886200" indent="-228600" eaLnBrk="0" fontAlgn="base" hangingPunct="0">
                <a:spcBef>
                  <a:spcPct val="0"/>
                </a:spcBef>
                <a:spcAft>
                  <a:spcPct val="0"/>
                </a:spcAft>
                <a:buChar char="•"/>
                <a:defRPr sz="1100">
                  <a:solidFill>
                    <a:schemeClr val="accent2"/>
                  </a:solidFill>
                  <a:latin typeface="Arial" charset="0"/>
                  <a:ea typeface="ＭＳ Ｐゴシック" charset="0"/>
                </a:defRPr>
              </a:lvl9pPr>
            </a:lstStyle>
            <a:p>
              <a:pPr algn="ctr" eaLnBrk="1" hangingPunct="1">
                <a:buFontTx/>
                <a:buNone/>
              </a:pPr>
              <a:r>
                <a:rPr lang="en-US" sz="1400" b="1" dirty="0">
                  <a:solidFill>
                    <a:schemeClr val="tx1"/>
                  </a:solidFill>
                </a:rPr>
                <a:t>TSP teams</a:t>
              </a:r>
            </a:p>
            <a:p>
              <a:pPr algn="ctr" eaLnBrk="1" hangingPunct="1">
                <a:buFontTx/>
                <a:buNone/>
              </a:pPr>
              <a:r>
                <a:rPr lang="en-US" sz="1400" dirty="0">
                  <a:solidFill>
                    <a:schemeClr val="tx1"/>
                  </a:solidFill>
                </a:rPr>
                <a:t>The team members participate</a:t>
              </a:r>
            </a:p>
            <a:p>
              <a:pPr algn="ctr" eaLnBrk="1" hangingPunct="1">
                <a:buFontTx/>
                <a:buNone/>
              </a:pPr>
              <a:r>
                <a:rPr lang="en-US" sz="1400" dirty="0">
                  <a:solidFill>
                    <a:schemeClr val="tx1"/>
                  </a:solidFill>
                </a:rPr>
                <a:t>in planning, managing, and </a:t>
              </a:r>
            </a:p>
            <a:p>
              <a:pPr algn="ctr" eaLnBrk="1" hangingPunct="1">
                <a:buFontTx/>
                <a:buNone/>
              </a:pPr>
              <a:r>
                <a:rPr lang="en-US" sz="1400" dirty="0">
                  <a:solidFill>
                    <a:schemeClr val="tx1"/>
                  </a:solidFill>
                </a:rPr>
                <a:t>tracking their own work.</a:t>
              </a:r>
            </a:p>
          </p:txBody>
        </p:sp>
      </p:grpSp>
    </p:spTree>
    <p:extLst>
      <p:ext uri="{BB962C8B-B14F-4D97-AF65-F5344CB8AC3E}">
        <p14:creationId xmlns:p14="http://schemas.microsoft.com/office/powerpoint/2010/main" val="31752143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atin typeface="Arial" charset="0"/>
              </a:rPr>
              <a:t>The TSP Strategy</a:t>
            </a:r>
          </a:p>
        </p:txBody>
      </p:sp>
      <p:sp>
        <p:nvSpPr>
          <p:cNvPr id="12291" name="Rectangle 4"/>
          <p:cNvSpPr>
            <a:spLocks noChangeArrowheads="1"/>
          </p:cNvSpPr>
          <p:nvPr/>
        </p:nvSpPr>
        <p:spPr bwMode="auto">
          <a:xfrm>
            <a:off x="388938" y="3771900"/>
            <a:ext cx="8314110" cy="1762221"/>
          </a:xfrm>
          <a:prstGeom prst="rect">
            <a:avLst/>
          </a:prstGeom>
          <a:solidFill>
            <a:srgbClr val="FFFF99"/>
          </a:solidFill>
          <a:ln>
            <a:noFill/>
          </a:ln>
          <a:extLs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none" anchor="ctr"/>
          <a:lstStyle/>
          <a:p>
            <a:endParaRPr lang="en-US"/>
          </a:p>
        </p:txBody>
      </p:sp>
      <p:sp>
        <p:nvSpPr>
          <p:cNvPr id="12292" name="Rectangle 5"/>
          <p:cNvSpPr>
            <a:spLocks noChangeArrowheads="1"/>
          </p:cNvSpPr>
          <p:nvPr/>
        </p:nvSpPr>
        <p:spPr bwMode="auto">
          <a:xfrm>
            <a:off x="388938" y="1123949"/>
            <a:ext cx="8314110" cy="2918951"/>
          </a:xfrm>
          <a:prstGeom prst="rect">
            <a:avLst/>
          </a:prstGeom>
          <a:solidFill>
            <a:srgbClr val="CCFF66"/>
          </a:solidFill>
          <a:ln>
            <a:noFill/>
          </a:ln>
          <a:extLs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none" anchor="ctr"/>
          <a:lstStyle/>
          <a:p>
            <a:endParaRPr lang="en-US"/>
          </a:p>
        </p:txBody>
      </p:sp>
      <p:sp>
        <p:nvSpPr>
          <p:cNvPr id="12293" name="Rectangle 6"/>
          <p:cNvSpPr>
            <a:spLocks noChangeArrowheads="1"/>
          </p:cNvSpPr>
          <p:nvPr/>
        </p:nvSpPr>
        <p:spPr bwMode="gray">
          <a:xfrm>
            <a:off x="449263" y="1417638"/>
            <a:ext cx="2869952" cy="11672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a:lnSpc>
                <a:spcPct val="90000"/>
              </a:lnSpc>
              <a:spcAft>
                <a:spcPct val="50000"/>
              </a:spcAft>
              <a:buSzPct val="70000"/>
              <a:buFontTx/>
              <a:buNone/>
            </a:pPr>
            <a:r>
              <a:rPr lang="en-US" sz="1900" b="1">
                <a:solidFill>
                  <a:schemeClr val="tx1"/>
                </a:solidFill>
              </a:rPr>
              <a:t>The TSP strategy improves performance from the bottom up.</a:t>
            </a:r>
          </a:p>
        </p:txBody>
      </p:sp>
      <p:grpSp>
        <p:nvGrpSpPr>
          <p:cNvPr id="12294" name="Group 7"/>
          <p:cNvGrpSpPr>
            <a:grpSpLocks/>
          </p:cNvGrpSpPr>
          <p:nvPr/>
        </p:nvGrpSpPr>
        <p:grpSpPr bwMode="auto">
          <a:xfrm>
            <a:off x="2703513" y="1355724"/>
            <a:ext cx="5505408" cy="4264679"/>
            <a:chOff x="1718" y="1097"/>
            <a:chExt cx="2797" cy="2174"/>
          </a:xfrm>
        </p:grpSpPr>
        <p:sp>
          <p:nvSpPr>
            <p:cNvPr id="12298" name="Rectangle 8"/>
            <p:cNvSpPr>
              <a:spLocks noChangeArrowheads="1"/>
            </p:cNvSpPr>
            <p:nvPr/>
          </p:nvSpPr>
          <p:spPr bwMode="gray">
            <a:xfrm>
              <a:off x="1718" y="2544"/>
              <a:ext cx="2789" cy="727"/>
            </a:xfrm>
            <a:prstGeom prst="rect">
              <a:avLst/>
            </a:prstGeom>
            <a:solidFill>
              <a:srgbClr val="3333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3333FF"/>
              </a:extrusionClr>
            </a:sp3d>
          </p:spPr>
          <p:txBody>
            <a:bodyPr wrap="none" lIns="154058" tIns="51353" rIns="102705" bIns="51353" anchor="ctr">
              <a:flatTx/>
            </a:bodyPr>
            <a:lstStyle/>
            <a:p>
              <a:pPr defTabSz="1027113" eaLnBrk="0" hangingPunct="0">
                <a:buFontTx/>
                <a:buNone/>
              </a:pPr>
              <a:r>
                <a:rPr kumimoji="1" lang="en-US" sz="2000" b="1">
                  <a:solidFill>
                    <a:schemeClr val="bg1"/>
                  </a:solidFill>
                </a:rPr>
                <a:t>Team</a:t>
              </a:r>
            </a:p>
            <a:p>
              <a:pPr defTabSz="1027113" eaLnBrk="0" hangingPunct="0">
                <a:buFontTx/>
                <a:buNone/>
              </a:pPr>
              <a:r>
                <a:rPr kumimoji="1" lang="en-US" sz="2000" b="1">
                  <a:solidFill>
                    <a:schemeClr val="bg1"/>
                  </a:solidFill>
                </a:rPr>
                <a:t>Member</a:t>
              </a:r>
            </a:p>
            <a:p>
              <a:pPr defTabSz="1027113" eaLnBrk="0" hangingPunct="0">
                <a:buFontTx/>
                <a:buNone/>
              </a:pPr>
              <a:r>
                <a:rPr kumimoji="1" lang="en-US" sz="2000" b="1">
                  <a:solidFill>
                    <a:schemeClr val="bg1"/>
                  </a:solidFill>
                </a:rPr>
                <a:t>Skills</a:t>
              </a:r>
              <a:endParaRPr lang="en-US" sz="2000" b="1">
                <a:solidFill>
                  <a:schemeClr val="bg1"/>
                </a:solidFill>
                <a:latin typeface="Bodoni Bd BT" charset="0"/>
              </a:endParaRPr>
            </a:p>
          </p:txBody>
        </p:sp>
        <p:sp>
          <p:nvSpPr>
            <p:cNvPr id="12299" name="Rectangle 9"/>
            <p:cNvSpPr>
              <a:spLocks noChangeArrowheads="1"/>
            </p:cNvSpPr>
            <p:nvPr/>
          </p:nvSpPr>
          <p:spPr bwMode="gray">
            <a:xfrm>
              <a:off x="2066" y="1820"/>
              <a:ext cx="2441" cy="727"/>
            </a:xfrm>
            <a:prstGeom prst="rect">
              <a:avLst/>
            </a:prstGeom>
            <a:solidFill>
              <a:schemeClr val="accent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lIns="154058" tIns="51353" rIns="102705" bIns="51353" anchor="ctr">
              <a:flatTx/>
            </a:bodyPr>
            <a:lstStyle/>
            <a:p>
              <a:pPr defTabSz="1027113" eaLnBrk="0" hangingPunct="0">
                <a:buFontTx/>
                <a:buNone/>
              </a:pPr>
              <a:r>
                <a:rPr kumimoji="1" lang="en-US" sz="2000" b="1">
                  <a:solidFill>
                    <a:schemeClr val="bg1"/>
                  </a:solidFill>
                </a:rPr>
                <a:t>Team</a:t>
              </a:r>
            </a:p>
            <a:p>
              <a:pPr defTabSz="1027113" eaLnBrk="0" hangingPunct="0">
                <a:buFontTx/>
                <a:buNone/>
              </a:pPr>
              <a:r>
                <a:rPr kumimoji="1" lang="en-US" sz="2000" b="1">
                  <a:solidFill>
                    <a:schemeClr val="bg1"/>
                  </a:solidFill>
                </a:rPr>
                <a:t>Building</a:t>
              </a:r>
              <a:endParaRPr lang="en-US" sz="2000" b="1">
                <a:solidFill>
                  <a:schemeClr val="bg1"/>
                </a:solidFill>
                <a:latin typeface="Bodoni Bd BT" charset="0"/>
              </a:endParaRPr>
            </a:p>
          </p:txBody>
        </p:sp>
        <p:sp>
          <p:nvSpPr>
            <p:cNvPr id="12300" name="Rectangle 10"/>
            <p:cNvSpPr>
              <a:spLocks noChangeArrowheads="1"/>
            </p:cNvSpPr>
            <p:nvPr/>
          </p:nvSpPr>
          <p:spPr bwMode="gray">
            <a:xfrm>
              <a:off x="2284" y="1097"/>
              <a:ext cx="2223" cy="727"/>
            </a:xfrm>
            <a:prstGeom prst="rect">
              <a:avLst/>
            </a:prstGeom>
            <a:solidFill>
              <a:srgbClr val="00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00FFFF"/>
              </a:extrusionClr>
            </a:sp3d>
          </p:spPr>
          <p:txBody>
            <a:bodyPr wrap="none" lIns="154058" tIns="51353" rIns="102705" bIns="51353" anchor="ctr">
              <a:flatTx/>
            </a:bodyPr>
            <a:lstStyle/>
            <a:p>
              <a:pPr defTabSz="1027113">
                <a:buFontTx/>
                <a:buNone/>
              </a:pPr>
              <a:r>
                <a:rPr kumimoji="1" lang="en-US" sz="2000" b="1">
                  <a:solidFill>
                    <a:schemeClr val="bg1"/>
                  </a:solidFill>
                </a:rPr>
                <a:t>Team</a:t>
              </a:r>
            </a:p>
            <a:p>
              <a:pPr defTabSz="1027113">
                <a:buFontTx/>
                <a:buNone/>
              </a:pPr>
              <a:r>
                <a:rPr kumimoji="1" lang="en-US" sz="2000" b="1">
                  <a:solidFill>
                    <a:schemeClr val="bg1"/>
                  </a:solidFill>
                </a:rPr>
                <a:t>Management</a:t>
              </a:r>
            </a:p>
          </p:txBody>
        </p:sp>
        <p:sp>
          <p:nvSpPr>
            <p:cNvPr id="12301" name="Text Box 11"/>
            <p:cNvSpPr txBox="1">
              <a:spLocks noChangeArrowheads="1"/>
            </p:cNvSpPr>
            <p:nvPr/>
          </p:nvSpPr>
          <p:spPr bwMode="gray">
            <a:xfrm>
              <a:off x="2822" y="2628"/>
              <a:ext cx="1693" cy="6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19" tIns="45710" rIns="91419" bIns="45710">
              <a:spAutoFit/>
            </a:bodyPr>
            <a:lstStyle>
              <a:lvl1pPr eaLnBrk="0" hangingPunct="0">
                <a:defRPr sz="1100">
                  <a:solidFill>
                    <a:schemeClr val="accent2"/>
                  </a:solidFill>
                  <a:latin typeface="Arial" charset="0"/>
                  <a:ea typeface="ＭＳ Ｐゴシック" charset="0"/>
                </a:defRPr>
              </a:lvl1pPr>
              <a:lvl2pPr marL="742950" indent="-285750" eaLnBrk="0" hangingPunct="0">
                <a:defRPr sz="1100">
                  <a:solidFill>
                    <a:schemeClr val="accent2"/>
                  </a:solidFill>
                  <a:latin typeface="Arial" charset="0"/>
                  <a:ea typeface="ＭＳ Ｐゴシック" charset="0"/>
                </a:defRPr>
              </a:lvl2pPr>
              <a:lvl3pPr marL="1143000" indent="-228600" eaLnBrk="0" hangingPunct="0">
                <a:defRPr sz="1100">
                  <a:solidFill>
                    <a:schemeClr val="accent2"/>
                  </a:solidFill>
                  <a:latin typeface="Arial" charset="0"/>
                  <a:ea typeface="ＭＳ Ｐゴシック" charset="0"/>
                </a:defRPr>
              </a:lvl3pPr>
              <a:lvl4pPr marL="1600200" indent="-228600" eaLnBrk="0" hangingPunct="0">
                <a:defRPr sz="1100">
                  <a:solidFill>
                    <a:schemeClr val="accent2"/>
                  </a:solidFill>
                  <a:latin typeface="Arial" charset="0"/>
                  <a:ea typeface="ＭＳ Ｐゴシック" charset="0"/>
                </a:defRPr>
              </a:lvl4pPr>
              <a:lvl5pPr marL="2057400" indent="-228600" eaLnBrk="0" hangingPunct="0">
                <a:defRPr sz="1100">
                  <a:solidFill>
                    <a:schemeClr val="accent2"/>
                  </a:solidFill>
                  <a:latin typeface="Arial" charset="0"/>
                  <a:ea typeface="ＭＳ Ｐゴシック" charset="0"/>
                </a:defRPr>
              </a:lvl5pPr>
              <a:lvl6pPr marL="2514600" indent="-228600" eaLnBrk="0" fontAlgn="base" hangingPunct="0">
                <a:spcBef>
                  <a:spcPct val="0"/>
                </a:spcBef>
                <a:spcAft>
                  <a:spcPct val="0"/>
                </a:spcAft>
                <a:buChar char="•"/>
                <a:defRPr sz="1100">
                  <a:solidFill>
                    <a:schemeClr val="accent2"/>
                  </a:solidFill>
                  <a:latin typeface="Arial" charset="0"/>
                  <a:ea typeface="ＭＳ Ｐゴシック" charset="0"/>
                </a:defRPr>
              </a:lvl6pPr>
              <a:lvl7pPr marL="2971800" indent="-228600" eaLnBrk="0" fontAlgn="base" hangingPunct="0">
                <a:spcBef>
                  <a:spcPct val="0"/>
                </a:spcBef>
                <a:spcAft>
                  <a:spcPct val="0"/>
                </a:spcAft>
                <a:buChar char="•"/>
                <a:defRPr sz="1100">
                  <a:solidFill>
                    <a:schemeClr val="accent2"/>
                  </a:solidFill>
                  <a:latin typeface="Arial" charset="0"/>
                  <a:ea typeface="ＭＳ Ｐゴシック" charset="0"/>
                </a:defRPr>
              </a:lvl7pPr>
              <a:lvl8pPr marL="3429000" indent="-228600" eaLnBrk="0" fontAlgn="base" hangingPunct="0">
                <a:spcBef>
                  <a:spcPct val="0"/>
                </a:spcBef>
                <a:spcAft>
                  <a:spcPct val="0"/>
                </a:spcAft>
                <a:buChar char="•"/>
                <a:defRPr sz="1100">
                  <a:solidFill>
                    <a:schemeClr val="accent2"/>
                  </a:solidFill>
                  <a:latin typeface="Arial" charset="0"/>
                  <a:ea typeface="ＭＳ Ｐゴシック" charset="0"/>
                </a:defRPr>
              </a:lvl8pPr>
              <a:lvl9pPr marL="3886200" indent="-228600" eaLnBrk="0" fontAlgn="base" hangingPunct="0">
                <a:spcBef>
                  <a:spcPct val="0"/>
                </a:spcBef>
                <a:spcAft>
                  <a:spcPct val="0"/>
                </a:spcAft>
                <a:buChar char="•"/>
                <a:defRPr sz="1100">
                  <a:solidFill>
                    <a:schemeClr val="accent2"/>
                  </a:solidFill>
                  <a:latin typeface="Arial" charset="0"/>
                  <a:ea typeface="ＭＳ Ｐゴシック" charset="0"/>
                </a:defRPr>
              </a:lvl9pPr>
            </a:lstStyle>
            <a:p>
              <a:pPr algn="r">
                <a:buFontTx/>
                <a:buNone/>
              </a:pPr>
              <a:r>
                <a:rPr lang="en-US" sz="1600">
                  <a:solidFill>
                    <a:schemeClr val="bg1"/>
                  </a:solidFill>
                </a:rPr>
                <a:t>Process discipline</a:t>
              </a:r>
            </a:p>
            <a:p>
              <a:pPr algn="r">
                <a:buFontTx/>
                <a:buNone/>
              </a:pPr>
              <a:r>
                <a:rPr lang="en-US" sz="1600">
                  <a:solidFill>
                    <a:schemeClr val="bg1"/>
                  </a:solidFill>
                </a:rPr>
                <a:t>Performance measures</a:t>
              </a:r>
            </a:p>
            <a:p>
              <a:pPr algn="r">
                <a:buFontTx/>
                <a:buNone/>
              </a:pPr>
              <a:r>
                <a:rPr lang="en-US" sz="1600">
                  <a:solidFill>
                    <a:schemeClr val="bg1"/>
                  </a:solidFill>
                </a:rPr>
                <a:t>Estimating &amp; planning skills</a:t>
              </a:r>
            </a:p>
            <a:p>
              <a:pPr algn="r">
                <a:buFontTx/>
                <a:buNone/>
              </a:pPr>
              <a:r>
                <a:rPr lang="en-US" sz="1600">
                  <a:solidFill>
                    <a:schemeClr val="bg1"/>
                  </a:solidFill>
                </a:rPr>
                <a:t>Quality management skills</a:t>
              </a:r>
            </a:p>
          </p:txBody>
        </p:sp>
        <p:sp>
          <p:nvSpPr>
            <p:cNvPr id="12302" name="Text Box 12"/>
            <p:cNvSpPr txBox="1">
              <a:spLocks noChangeArrowheads="1"/>
            </p:cNvSpPr>
            <p:nvPr/>
          </p:nvSpPr>
          <p:spPr bwMode="gray">
            <a:xfrm>
              <a:off x="2870" y="1897"/>
              <a:ext cx="1586" cy="6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51353" tIns="45710" rIns="51353" bIns="45710">
              <a:spAutoFit/>
            </a:bodyPr>
            <a:lstStyle>
              <a:lvl1pPr eaLnBrk="0" hangingPunct="0">
                <a:defRPr sz="1100">
                  <a:solidFill>
                    <a:schemeClr val="accent2"/>
                  </a:solidFill>
                  <a:latin typeface="Arial" charset="0"/>
                  <a:ea typeface="ＭＳ Ｐゴシック" charset="0"/>
                </a:defRPr>
              </a:lvl1pPr>
              <a:lvl2pPr marL="742950" indent="-285750" eaLnBrk="0" hangingPunct="0">
                <a:defRPr sz="1100">
                  <a:solidFill>
                    <a:schemeClr val="accent2"/>
                  </a:solidFill>
                  <a:latin typeface="Arial" charset="0"/>
                  <a:ea typeface="ＭＳ Ｐゴシック" charset="0"/>
                </a:defRPr>
              </a:lvl2pPr>
              <a:lvl3pPr marL="1143000" indent="-228600" eaLnBrk="0" hangingPunct="0">
                <a:defRPr sz="1100">
                  <a:solidFill>
                    <a:schemeClr val="accent2"/>
                  </a:solidFill>
                  <a:latin typeface="Arial" charset="0"/>
                  <a:ea typeface="ＭＳ Ｐゴシック" charset="0"/>
                </a:defRPr>
              </a:lvl3pPr>
              <a:lvl4pPr marL="1600200" indent="-228600" eaLnBrk="0" hangingPunct="0">
                <a:defRPr sz="1100">
                  <a:solidFill>
                    <a:schemeClr val="accent2"/>
                  </a:solidFill>
                  <a:latin typeface="Arial" charset="0"/>
                  <a:ea typeface="ＭＳ Ｐゴシック" charset="0"/>
                </a:defRPr>
              </a:lvl4pPr>
              <a:lvl5pPr marL="2057400" indent="-228600" eaLnBrk="0" hangingPunct="0">
                <a:defRPr sz="1100">
                  <a:solidFill>
                    <a:schemeClr val="accent2"/>
                  </a:solidFill>
                  <a:latin typeface="Arial" charset="0"/>
                  <a:ea typeface="ＭＳ Ｐゴシック" charset="0"/>
                </a:defRPr>
              </a:lvl5pPr>
              <a:lvl6pPr marL="2514600" indent="-228600" eaLnBrk="0" fontAlgn="base" hangingPunct="0">
                <a:spcBef>
                  <a:spcPct val="0"/>
                </a:spcBef>
                <a:spcAft>
                  <a:spcPct val="0"/>
                </a:spcAft>
                <a:buChar char="•"/>
                <a:defRPr sz="1100">
                  <a:solidFill>
                    <a:schemeClr val="accent2"/>
                  </a:solidFill>
                  <a:latin typeface="Arial" charset="0"/>
                  <a:ea typeface="ＭＳ Ｐゴシック" charset="0"/>
                </a:defRPr>
              </a:lvl6pPr>
              <a:lvl7pPr marL="2971800" indent="-228600" eaLnBrk="0" fontAlgn="base" hangingPunct="0">
                <a:spcBef>
                  <a:spcPct val="0"/>
                </a:spcBef>
                <a:spcAft>
                  <a:spcPct val="0"/>
                </a:spcAft>
                <a:buChar char="•"/>
                <a:defRPr sz="1100">
                  <a:solidFill>
                    <a:schemeClr val="accent2"/>
                  </a:solidFill>
                  <a:latin typeface="Arial" charset="0"/>
                  <a:ea typeface="ＭＳ Ｐゴシック" charset="0"/>
                </a:defRPr>
              </a:lvl7pPr>
              <a:lvl8pPr marL="3429000" indent="-228600" eaLnBrk="0" fontAlgn="base" hangingPunct="0">
                <a:spcBef>
                  <a:spcPct val="0"/>
                </a:spcBef>
                <a:spcAft>
                  <a:spcPct val="0"/>
                </a:spcAft>
                <a:buChar char="•"/>
                <a:defRPr sz="1100">
                  <a:solidFill>
                    <a:schemeClr val="accent2"/>
                  </a:solidFill>
                  <a:latin typeface="Arial" charset="0"/>
                  <a:ea typeface="ＭＳ Ｐゴシック" charset="0"/>
                </a:defRPr>
              </a:lvl8pPr>
              <a:lvl9pPr marL="3886200" indent="-228600" eaLnBrk="0" fontAlgn="base" hangingPunct="0">
                <a:spcBef>
                  <a:spcPct val="0"/>
                </a:spcBef>
                <a:spcAft>
                  <a:spcPct val="0"/>
                </a:spcAft>
                <a:buChar char="•"/>
                <a:defRPr sz="1100">
                  <a:solidFill>
                    <a:schemeClr val="accent2"/>
                  </a:solidFill>
                  <a:latin typeface="Arial" charset="0"/>
                  <a:ea typeface="ＭＳ Ｐゴシック" charset="0"/>
                </a:defRPr>
              </a:lvl9pPr>
            </a:lstStyle>
            <a:p>
              <a:pPr algn="r">
                <a:buFontTx/>
                <a:buNone/>
              </a:pPr>
              <a:r>
                <a:rPr lang="en-US" sz="1600">
                  <a:solidFill>
                    <a:schemeClr val="bg1"/>
                  </a:solidFill>
                </a:rPr>
                <a:t>Goal setting</a:t>
              </a:r>
            </a:p>
            <a:p>
              <a:pPr algn="r">
                <a:buFontTx/>
                <a:buNone/>
              </a:pPr>
              <a:r>
                <a:rPr lang="en-US" sz="1600">
                  <a:solidFill>
                    <a:schemeClr val="bg1"/>
                  </a:solidFill>
                </a:rPr>
                <a:t>Role assignment</a:t>
              </a:r>
            </a:p>
            <a:p>
              <a:pPr algn="r">
                <a:buFontTx/>
                <a:buNone/>
              </a:pPr>
              <a:r>
                <a:rPr lang="en-US" sz="1600">
                  <a:solidFill>
                    <a:schemeClr val="bg1"/>
                  </a:solidFill>
                </a:rPr>
                <a:t>Tailored team process</a:t>
              </a:r>
            </a:p>
            <a:p>
              <a:pPr algn="r">
                <a:buFontTx/>
                <a:buNone/>
              </a:pPr>
              <a:r>
                <a:rPr lang="en-US" sz="1600">
                  <a:solidFill>
                    <a:schemeClr val="bg1"/>
                  </a:solidFill>
                </a:rPr>
                <a:t>Detailed balanced plans</a:t>
              </a:r>
            </a:p>
          </p:txBody>
        </p:sp>
        <p:sp>
          <p:nvSpPr>
            <p:cNvPr id="12303" name="Text Box 13"/>
            <p:cNvSpPr txBox="1">
              <a:spLocks noChangeArrowheads="1"/>
            </p:cNvSpPr>
            <p:nvPr/>
          </p:nvSpPr>
          <p:spPr bwMode="gray">
            <a:xfrm>
              <a:off x="3280" y="1138"/>
              <a:ext cx="1191" cy="6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19" tIns="45710" rIns="91419" bIns="45710">
              <a:spAutoFit/>
            </a:bodyPr>
            <a:lstStyle>
              <a:lvl1pPr eaLnBrk="0" hangingPunct="0">
                <a:defRPr sz="1100">
                  <a:solidFill>
                    <a:schemeClr val="accent2"/>
                  </a:solidFill>
                  <a:latin typeface="Arial" charset="0"/>
                  <a:ea typeface="ＭＳ Ｐゴシック" charset="0"/>
                </a:defRPr>
              </a:lvl1pPr>
              <a:lvl2pPr marL="742950" indent="-285750" eaLnBrk="0" hangingPunct="0">
                <a:defRPr sz="1100">
                  <a:solidFill>
                    <a:schemeClr val="accent2"/>
                  </a:solidFill>
                  <a:latin typeface="Arial" charset="0"/>
                  <a:ea typeface="ＭＳ Ｐゴシック" charset="0"/>
                </a:defRPr>
              </a:lvl2pPr>
              <a:lvl3pPr marL="1143000" indent="-228600" eaLnBrk="0" hangingPunct="0">
                <a:defRPr sz="1100">
                  <a:solidFill>
                    <a:schemeClr val="accent2"/>
                  </a:solidFill>
                  <a:latin typeface="Arial" charset="0"/>
                  <a:ea typeface="ＭＳ Ｐゴシック" charset="0"/>
                </a:defRPr>
              </a:lvl3pPr>
              <a:lvl4pPr marL="1600200" indent="-228600" eaLnBrk="0" hangingPunct="0">
                <a:defRPr sz="1100">
                  <a:solidFill>
                    <a:schemeClr val="accent2"/>
                  </a:solidFill>
                  <a:latin typeface="Arial" charset="0"/>
                  <a:ea typeface="ＭＳ Ｐゴシック" charset="0"/>
                </a:defRPr>
              </a:lvl4pPr>
              <a:lvl5pPr marL="2057400" indent="-228600" eaLnBrk="0" hangingPunct="0">
                <a:defRPr sz="1100">
                  <a:solidFill>
                    <a:schemeClr val="accent2"/>
                  </a:solidFill>
                  <a:latin typeface="Arial" charset="0"/>
                  <a:ea typeface="ＭＳ Ｐゴシック" charset="0"/>
                </a:defRPr>
              </a:lvl5pPr>
              <a:lvl6pPr marL="2514600" indent="-228600" eaLnBrk="0" fontAlgn="base" hangingPunct="0">
                <a:spcBef>
                  <a:spcPct val="0"/>
                </a:spcBef>
                <a:spcAft>
                  <a:spcPct val="0"/>
                </a:spcAft>
                <a:buChar char="•"/>
                <a:defRPr sz="1100">
                  <a:solidFill>
                    <a:schemeClr val="accent2"/>
                  </a:solidFill>
                  <a:latin typeface="Arial" charset="0"/>
                  <a:ea typeface="ＭＳ Ｐゴシック" charset="0"/>
                </a:defRPr>
              </a:lvl6pPr>
              <a:lvl7pPr marL="2971800" indent="-228600" eaLnBrk="0" fontAlgn="base" hangingPunct="0">
                <a:spcBef>
                  <a:spcPct val="0"/>
                </a:spcBef>
                <a:spcAft>
                  <a:spcPct val="0"/>
                </a:spcAft>
                <a:buChar char="•"/>
                <a:defRPr sz="1100">
                  <a:solidFill>
                    <a:schemeClr val="accent2"/>
                  </a:solidFill>
                  <a:latin typeface="Arial" charset="0"/>
                  <a:ea typeface="ＭＳ Ｐゴシック" charset="0"/>
                </a:defRPr>
              </a:lvl7pPr>
              <a:lvl8pPr marL="3429000" indent="-228600" eaLnBrk="0" fontAlgn="base" hangingPunct="0">
                <a:spcBef>
                  <a:spcPct val="0"/>
                </a:spcBef>
                <a:spcAft>
                  <a:spcPct val="0"/>
                </a:spcAft>
                <a:buChar char="•"/>
                <a:defRPr sz="1100">
                  <a:solidFill>
                    <a:schemeClr val="accent2"/>
                  </a:solidFill>
                  <a:latin typeface="Arial" charset="0"/>
                  <a:ea typeface="ＭＳ Ｐゴシック" charset="0"/>
                </a:defRPr>
              </a:lvl8pPr>
              <a:lvl9pPr marL="3886200" indent="-228600" eaLnBrk="0" fontAlgn="base" hangingPunct="0">
                <a:spcBef>
                  <a:spcPct val="0"/>
                </a:spcBef>
                <a:spcAft>
                  <a:spcPct val="0"/>
                </a:spcAft>
                <a:buChar char="•"/>
                <a:defRPr sz="1100">
                  <a:solidFill>
                    <a:schemeClr val="accent2"/>
                  </a:solidFill>
                  <a:latin typeface="Arial" charset="0"/>
                  <a:ea typeface="ＭＳ Ｐゴシック" charset="0"/>
                </a:defRPr>
              </a:lvl9pPr>
            </a:lstStyle>
            <a:p>
              <a:pPr algn="r">
                <a:buFontTx/>
                <a:buNone/>
              </a:pPr>
              <a:r>
                <a:rPr lang="en-US" sz="1600">
                  <a:solidFill>
                    <a:schemeClr val="bg1"/>
                  </a:solidFill>
                </a:rPr>
                <a:t>Team communication</a:t>
              </a:r>
            </a:p>
            <a:p>
              <a:pPr algn="r">
                <a:buFontTx/>
                <a:buNone/>
              </a:pPr>
              <a:r>
                <a:rPr lang="en-US" sz="1600">
                  <a:solidFill>
                    <a:schemeClr val="bg1"/>
                  </a:solidFill>
                </a:rPr>
                <a:t>Team coordination</a:t>
              </a:r>
            </a:p>
            <a:p>
              <a:pPr algn="r">
                <a:buFontTx/>
                <a:buNone/>
              </a:pPr>
              <a:r>
                <a:rPr lang="en-US" sz="1600">
                  <a:solidFill>
                    <a:schemeClr val="bg1"/>
                  </a:solidFill>
                </a:rPr>
                <a:t>Project tracking</a:t>
              </a:r>
            </a:p>
            <a:p>
              <a:pPr algn="r">
                <a:buFontTx/>
                <a:buNone/>
              </a:pPr>
              <a:r>
                <a:rPr lang="en-US" sz="1600">
                  <a:solidFill>
                    <a:schemeClr val="bg1"/>
                  </a:solidFill>
                </a:rPr>
                <a:t>Risk analysis</a:t>
              </a:r>
            </a:p>
          </p:txBody>
        </p:sp>
      </p:grpSp>
      <p:sp>
        <p:nvSpPr>
          <p:cNvPr id="12295" name="Text Box 14"/>
          <p:cNvSpPr txBox="1">
            <a:spLocks noChangeArrowheads="1"/>
          </p:cNvSpPr>
          <p:nvPr/>
        </p:nvSpPr>
        <p:spPr bwMode="auto">
          <a:xfrm>
            <a:off x="1238250" y="4244975"/>
            <a:ext cx="1228480" cy="5038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square" lIns="102705" tIns="51353" rIns="102705" bIns="51353">
            <a:spAutoFit/>
          </a:bodyPr>
          <a:lstStyle>
            <a:lvl1pPr defTabSz="1027113" eaLnBrk="0" hangingPunct="0">
              <a:defRPr sz="1100">
                <a:solidFill>
                  <a:schemeClr val="accent2"/>
                </a:solidFill>
                <a:latin typeface="Arial" charset="0"/>
                <a:ea typeface="ＭＳ Ｐゴシック" charset="0"/>
              </a:defRPr>
            </a:lvl1pPr>
            <a:lvl2pPr marL="742950" indent="-285750" defTabSz="1027113" eaLnBrk="0" hangingPunct="0">
              <a:defRPr sz="1100">
                <a:solidFill>
                  <a:schemeClr val="accent2"/>
                </a:solidFill>
                <a:latin typeface="Arial" charset="0"/>
                <a:ea typeface="ＭＳ Ｐゴシック" charset="0"/>
              </a:defRPr>
            </a:lvl2pPr>
            <a:lvl3pPr marL="1143000" indent="-228600" defTabSz="1027113" eaLnBrk="0" hangingPunct="0">
              <a:defRPr sz="1100">
                <a:solidFill>
                  <a:schemeClr val="accent2"/>
                </a:solidFill>
                <a:latin typeface="Arial" charset="0"/>
                <a:ea typeface="ＭＳ Ｐゴシック" charset="0"/>
              </a:defRPr>
            </a:lvl3pPr>
            <a:lvl4pPr marL="1600200" indent="-228600" defTabSz="1027113" eaLnBrk="0" hangingPunct="0">
              <a:defRPr sz="1100">
                <a:solidFill>
                  <a:schemeClr val="accent2"/>
                </a:solidFill>
                <a:latin typeface="Arial" charset="0"/>
                <a:ea typeface="ＭＳ Ｐゴシック" charset="0"/>
              </a:defRPr>
            </a:lvl4pPr>
            <a:lvl5pPr marL="2057400" indent="-228600" defTabSz="1027113" eaLnBrk="0" hangingPunct="0">
              <a:defRPr sz="1100">
                <a:solidFill>
                  <a:schemeClr val="accent2"/>
                </a:solidFill>
                <a:latin typeface="Arial" charset="0"/>
                <a:ea typeface="ＭＳ Ｐゴシック" charset="0"/>
              </a:defRPr>
            </a:lvl5pPr>
            <a:lvl6pPr marL="25146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6pPr>
            <a:lvl7pPr marL="29718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7pPr>
            <a:lvl8pPr marL="34290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8pPr>
            <a:lvl9pPr marL="38862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9pPr>
          </a:lstStyle>
          <a:p>
            <a:pPr algn="ctr" eaLnBrk="1" hangingPunct="1">
              <a:buFontTx/>
              <a:buNone/>
            </a:pPr>
            <a:r>
              <a:rPr kumimoji="1" lang="en-US" sz="1300" b="1">
                <a:solidFill>
                  <a:schemeClr val="tx1"/>
                </a:solidFill>
              </a:rPr>
              <a:t>Personal Process</a:t>
            </a:r>
          </a:p>
        </p:txBody>
      </p:sp>
      <p:sp>
        <p:nvSpPr>
          <p:cNvPr id="12296" name="Text Box 15"/>
          <p:cNvSpPr txBox="1">
            <a:spLocks noChangeArrowheads="1"/>
          </p:cNvSpPr>
          <p:nvPr/>
        </p:nvSpPr>
        <p:spPr bwMode="auto">
          <a:xfrm>
            <a:off x="1174750" y="2813049"/>
            <a:ext cx="1368477" cy="3037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square" lIns="102705" tIns="51353" rIns="102705" bIns="51353">
            <a:spAutoFit/>
          </a:bodyPr>
          <a:lstStyle>
            <a:lvl1pPr defTabSz="1027113" eaLnBrk="0" hangingPunct="0">
              <a:defRPr sz="1100">
                <a:solidFill>
                  <a:schemeClr val="accent2"/>
                </a:solidFill>
                <a:latin typeface="Arial" charset="0"/>
                <a:ea typeface="ＭＳ Ｐゴシック" charset="0"/>
              </a:defRPr>
            </a:lvl1pPr>
            <a:lvl2pPr marL="742950" indent="-285750" defTabSz="1027113" eaLnBrk="0" hangingPunct="0">
              <a:defRPr sz="1100">
                <a:solidFill>
                  <a:schemeClr val="accent2"/>
                </a:solidFill>
                <a:latin typeface="Arial" charset="0"/>
                <a:ea typeface="ＭＳ Ｐゴシック" charset="0"/>
              </a:defRPr>
            </a:lvl2pPr>
            <a:lvl3pPr marL="1143000" indent="-228600" defTabSz="1027113" eaLnBrk="0" hangingPunct="0">
              <a:defRPr sz="1100">
                <a:solidFill>
                  <a:schemeClr val="accent2"/>
                </a:solidFill>
                <a:latin typeface="Arial" charset="0"/>
                <a:ea typeface="ＭＳ Ｐゴシック" charset="0"/>
              </a:defRPr>
            </a:lvl3pPr>
            <a:lvl4pPr marL="1600200" indent="-228600" defTabSz="1027113" eaLnBrk="0" hangingPunct="0">
              <a:defRPr sz="1100">
                <a:solidFill>
                  <a:schemeClr val="accent2"/>
                </a:solidFill>
                <a:latin typeface="Arial" charset="0"/>
                <a:ea typeface="ＭＳ Ｐゴシック" charset="0"/>
              </a:defRPr>
            </a:lvl4pPr>
            <a:lvl5pPr marL="2057400" indent="-228600" defTabSz="1027113" eaLnBrk="0" hangingPunct="0">
              <a:defRPr sz="1100">
                <a:solidFill>
                  <a:schemeClr val="accent2"/>
                </a:solidFill>
                <a:latin typeface="Arial" charset="0"/>
                <a:ea typeface="ＭＳ Ｐゴシック" charset="0"/>
              </a:defRPr>
            </a:lvl5pPr>
            <a:lvl6pPr marL="25146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6pPr>
            <a:lvl7pPr marL="29718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7pPr>
            <a:lvl8pPr marL="34290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8pPr>
            <a:lvl9pPr marL="38862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9pPr>
          </a:lstStyle>
          <a:p>
            <a:pPr algn="ctr" eaLnBrk="1" hangingPunct="1">
              <a:buFontTx/>
              <a:buNone/>
            </a:pPr>
            <a:r>
              <a:rPr kumimoji="1" lang="en-US" sz="1300" b="1">
                <a:solidFill>
                  <a:schemeClr val="tx1"/>
                </a:solidFill>
              </a:rPr>
              <a:t>TSP</a:t>
            </a:r>
          </a:p>
        </p:txBody>
      </p:sp>
      <p:sp>
        <p:nvSpPr>
          <p:cNvPr id="12297" name="AutoShape 16"/>
          <p:cNvSpPr>
            <a:spLocks noChangeArrowheads="1"/>
          </p:cNvSpPr>
          <p:nvPr/>
        </p:nvSpPr>
        <p:spPr bwMode="auto">
          <a:xfrm rot="-5400000">
            <a:off x="1427286" y="3224089"/>
            <a:ext cx="848735" cy="1039482"/>
          </a:xfrm>
          <a:prstGeom prst="homePlate">
            <a:avLst>
              <a:gd name="adj" fmla="val 30329"/>
            </a:avLst>
          </a:prstGeom>
          <a:solidFill>
            <a:schemeClr val="tx1"/>
          </a:solidFill>
          <a:ln>
            <a:noFill/>
          </a:ln>
          <a:extLs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vert="eaVert" wrap="none" lIns="102705" tIns="51353" rIns="102705" bIns="51353" anchor="ctr"/>
          <a:lstStyle/>
          <a:p>
            <a:pPr algn="ctr" defTabSz="1027113">
              <a:buFontTx/>
              <a:buNone/>
            </a:pPr>
            <a:endParaRPr lang="en-US" sz="2000" b="1">
              <a:solidFill>
                <a:schemeClr val="tx1"/>
              </a:solidFill>
              <a:latin typeface="Bodoni Bd BT" charset="0"/>
            </a:endParaRPr>
          </a:p>
          <a:p>
            <a:pPr algn="ctr" defTabSz="1027113">
              <a:buFontTx/>
              <a:buNone/>
            </a:pPr>
            <a:endParaRPr lang="en-US" sz="2000" b="1">
              <a:solidFill>
                <a:schemeClr val="tx1"/>
              </a:solidFill>
              <a:latin typeface="Bodoni Bd BT" charset="0"/>
            </a:endParaRPr>
          </a:p>
        </p:txBody>
      </p:sp>
    </p:spTree>
    <p:extLst>
      <p:ext uri="{BB962C8B-B14F-4D97-AF65-F5344CB8AC3E}">
        <p14:creationId xmlns:p14="http://schemas.microsoft.com/office/powerpoint/2010/main" val="9533806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atin typeface="Arial" charset="0"/>
              </a:rPr>
              <a:t>TSP Measures</a:t>
            </a:r>
          </a:p>
        </p:txBody>
      </p:sp>
      <p:sp>
        <p:nvSpPr>
          <p:cNvPr id="13315" name="Rectangle 3"/>
          <p:cNvSpPr>
            <a:spLocks noGrp="1" noChangeArrowheads="1"/>
          </p:cNvSpPr>
          <p:nvPr>
            <p:ph idx="1"/>
          </p:nvPr>
        </p:nvSpPr>
        <p:spPr/>
        <p:txBody>
          <a:bodyPr/>
          <a:lstStyle/>
          <a:p>
            <a:pPr marL="0" indent="0" eaLnBrk="1" hangingPunct="1"/>
            <a:r>
              <a:rPr lang="en-US">
                <a:latin typeface="Arial" charset="0"/>
              </a:rPr>
              <a:t>Measures</a:t>
            </a:r>
          </a:p>
          <a:p>
            <a:pPr lvl="1" eaLnBrk="1" hangingPunct="1"/>
            <a:r>
              <a:rPr lang="en-US">
                <a:latin typeface="Arial" charset="0"/>
              </a:rPr>
              <a:t>TSP uses the same four basic measures as PSP.</a:t>
            </a:r>
          </a:p>
          <a:p>
            <a:pPr lvl="1" eaLnBrk="1" hangingPunct="1"/>
            <a:r>
              <a:rPr lang="en-US">
                <a:latin typeface="Arial" charset="0"/>
              </a:rPr>
              <a:t>Individual Data is consolidated into team data.</a:t>
            </a:r>
          </a:p>
          <a:p>
            <a:pPr lvl="1" eaLnBrk="1" hangingPunct="1"/>
            <a:r>
              <a:rPr lang="en-US">
                <a:latin typeface="Arial" charset="0"/>
              </a:rPr>
              <a:t>Data are captured on forms similar to TSP forms</a:t>
            </a:r>
            <a:endParaRPr lang="en-US" sz="2000">
              <a:latin typeface="Arial" charset="0"/>
            </a:endParaRPr>
          </a:p>
        </p:txBody>
      </p:sp>
      <p:grpSp>
        <p:nvGrpSpPr>
          <p:cNvPr id="13316" name="Group 8"/>
          <p:cNvGrpSpPr>
            <a:grpSpLocks/>
          </p:cNvGrpSpPr>
          <p:nvPr/>
        </p:nvGrpSpPr>
        <p:grpSpPr bwMode="auto">
          <a:xfrm>
            <a:off x="1893022" y="3033953"/>
            <a:ext cx="4260850" cy="2876550"/>
            <a:chOff x="991" y="1192"/>
            <a:chExt cx="3509" cy="2368"/>
          </a:xfrm>
        </p:grpSpPr>
        <p:pic>
          <p:nvPicPr>
            <p:cNvPr id="13317" name="Picture 9"/>
            <p:cNvPicPr>
              <a:picLocks noChangeAspect="1" noChangeArrowheads="1"/>
            </p:cNvPicPr>
            <p:nvPr/>
          </p:nvPicPr>
          <p:blipFill>
            <a:blip r:embed="rId3">
              <a:extLst>
                <a:ext uri="{28A0092B-C50C-407E-A947-70E740481C1C}">
                  <a14:useLocalDpi xmlns:a14="http://schemas.microsoft.com/office/drawing/2010/main" val="0"/>
                </a:ext>
              </a:extLst>
            </a:blip>
            <a:srcRect l="20750" t="12468" r="25000" b="11713"/>
            <a:stretch>
              <a:fillRect/>
            </a:stretch>
          </p:blipFill>
          <p:spPr bwMode="auto">
            <a:xfrm>
              <a:off x="1161" y="2386"/>
              <a:ext cx="1172" cy="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pic>
        <p:pic>
          <p:nvPicPr>
            <p:cNvPr id="13318" name="Picture 10"/>
            <p:cNvPicPr>
              <a:picLocks noChangeAspect="1" noChangeArrowheads="1"/>
            </p:cNvPicPr>
            <p:nvPr/>
          </p:nvPicPr>
          <p:blipFill>
            <a:blip r:embed="rId4">
              <a:extLst>
                <a:ext uri="{28A0092B-C50C-407E-A947-70E740481C1C}">
                  <a14:useLocalDpi xmlns:a14="http://schemas.microsoft.com/office/drawing/2010/main" val="0"/>
                </a:ext>
              </a:extLst>
            </a:blip>
            <a:srcRect l="14999" r="18250"/>
            <a:stretch>
              <a:fillRect/>
            </a:stretch>
          </p:blipFill>
          <p:spPr bwMode="auto">
            <a:xfrm>
              <a:off x="3327" y="1192"/>
              <a:ext cx="862" cy="9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pic>
        <p:pic>
          <p:nvPicPr>
            <p:cNvPr id="13319"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97" y="2390"/>
              <a:ext cx="1308" cy="9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pic>
        <p:sp>
          <p:nvSpPr>
            <p:cNvPr id="13320" name="Text Box 12"/>
            <p:cNvSpPr txBox="1">
              <a:spLocks noChangeArrowheads="1"/>
            </p:cNvSpPr>
            <p:nvPr/>
          </p:nvSpPr>
          <p:spPr bwMode="auto">
            <a:xfrm>
              <a:off x="1444" y="2063"/>
              <a:ext cx="605" cy="2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lIns="102678" tIns="51339" rIns="102678" bIns="51339"/>
            <a:lstStyle>
              <a:lvl1pPr defTabSz="1027113" eaLnBrk="0" hangingPunct="0">
                <a:defRPr sz="1100">
                  <a:solidFill>
                    <a:schemeClr val="accent2"/>
                  </a:solidFill>
                  <a:latin typeface="Arial" charset="0"/>
                  <a:ea typeface="ＭＳ Ｐゴシック" charset="0"/>
                </a:defRPr>
              </a:lvl1pPr>
              <a:lvl2pPr marL="742950" indent="-285750" defTabSz="1027113" eaLnBrk="0" hangingPunct="0">
                <a:defRPr sz="1100">
                  <a:solidFill>
                    <a:schemeClr val="accent2"/>
                  </a:solidFill>
                  <a:latin typeface="Arial" charset="0"/>
                  <a:ea typeface="ＭＳ Ｐゴシック" charset="0"/>
                </a:defRPr>
              </a:lvl2pPr>
              <a:lvl3pPr marL="1143000" indent="-228600" defTabSz="1027113" eaLnBrk="0" hangingPunct="0">
                <a:defRPr sz="1100">
                  <a:solidFill>
                    <a:schemeClr val="accent2"/>
                  </a:solidFill>
                  <a:latin typeface="Arial" charset="0"/>
                  <a:ea typeface="ＭＳ Ｐゴシック" charset="0"/>
                </a:defRPr>
              </a:lvl3pPr>
              <a:lvl4pPr marL="1600200" indent="-228600" defTabSz="1027113" eaLnBrk="0" hangingPunct="0">
                <a:defRPr sz="1100">
                  <a:solidFill>
                    <a:schemeClr val="accent2"/>
                  </a:solidFill>
                  <a:latin typeface="Arial" charset="0"/>
                  <a:ea typeface="ＭＳ Ｐゴシック" charset="0"/>
                </a:defRPr>
              </a:lvl4pPr>
              <a:lvl5pPr marL="2057400" indent="-228600" defTabSz="1027113" eaLnBrk="0" hangingPunct="0">
                <a:defRPr sz="1100">
                  <a:solidFill>
                    <a:schemeClr val="accent2"/>
                  </a:solidFill>
                  <a:latin typeface="Arial" charset="0"/>
                  <a:ea typeface="ＭＳ Ｐゴシック" charset="0"/>
                </a:defRPr>
              </a:lvl5pPr>
              <a:lvl6pPr marL="25146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6pPr>
              <a:lvl7pPr marL="29718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7pPr>
              <a:lvl8pPr marL="34290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8pPr>
              <a:lvl9pPr marL="38862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9pPr>
            </a:lstStyle>
            <a:p>
              <a:pPr algn="ctr" eaLnBrk="1" hangingPunct="1">
                <a:buFontTx/>
                <a:buNone/>
              </a:pPr>
              <a:r>
                <a:rPr lang="en-US" sz="1800" b="1">
                  <a:solidFill>
                    <a:schemeClr val="tx1"/>
                  </a:solidFill>
                </a:rPr>
                <a:t>Size</a:t>
              </a:r>
            </a:p>
          </p:txBody>
        </p:sp>
        <p:sp>
          <p:nvSpPr>
            <p:cNvPr id="13321" name="Text Box 13"/>
            <p:cNvSpPr txBox="1">
              <a:spLocks noChangeArrowheads="1"/>
            </p:cNvSpPr>
            <p:nvPr/>
          </p:nvSpPr>
          <p:spPr bwMode="auto">
            <a:xfrm>
              <a:off x="3238" y="3301"/>
              <a:ext cx="1026" cy="2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lIns="102678" tIns="51339" rIns="102678" bIns="51339"/>
            <a:lstStyle>
              <a:lvl1pPr defTabSz="1027113" eaLnBrk="0" hangingPunct="0">
                <a:defRPr sz="1100">
                  <a:solidFill>
                    <a:schemeClr val="accent2"/>
                  </a:solidFill>
                  <a:latin typeface="Arial" charset="0"/>
                  <a:ea typeface="ＭＳ Ｐゴシック" charset="0"/>
                </a:defRPr>
              </a:lvl1pPr>
              <a:lvl2pPr marL="742950" indent="-285750" defTabSz="1027113" eaLnBrk="0" hangingPunct="0">
                <a:defRPr sz="1100">
                  <a:solidFill>
                    <a:schemeClr val="accent2"/>
                  </a:solidFill>
                  <a:latin typeface="Arial" charset="0"/>
                  <a:ea typeface="ＭＳ Ｐゴシック" charset="0"/>
                </a:defRPr>
              </a:lvl2pPr>
              <a:lvl3pPr marL="1143000" indent="-228600" defTabSz="1027113" eaLnBrk="0" hangingPunct="0">
                <a:defRPr sz="1100">
                  <a:solidFill>
                    <a:schemeClr val="accent2"/>
                  </a:solidFill>
                  <a:latin typeface="Arial" charset="0"/>
                  <a:ea typeface="ＭＳ Ｐゴシック" charset="0"/>
                </a:defRPr>
              </a:lvl3pPr>
              <a:lvl4pPr marL="1600200" indent="-228600" defTabSz="1027113" eaLnBrk="0" hangingPunct="0">
                <a:defRPr sz="1100">
                  <a:solidFill>
                    <a:schemeClr val="accent2"/>
                  </a:solidFill>
                  <a:latin typeface="Arial" charset="0"/>
                  <a:ea typeface="ＭＳ Ｐゴシック" charset="0"/>
                </a:defRPr>
              </a:lvl4pPr>
              <a:lvl5pPr marL="2057400" indent="-228600" defTabSz="1027113" eaLnBrk="0" hangingPunct="0">
                <a:defRPr sz="1100">
                  <a:solidFill>
                    <a:schemeClr val="accent2"/>
                  </a:solidFill>
                  <a:latin typeface="Arial" charset="0"/>
                  <a:ea typeface="ＭＳ Ｐゴシック" charset="0"/>
                </a:defRPr>
              </a:lvl5pPr>
              <a:lvl6pPr marL="25146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6pPr>
              <a:lvl7pPr marL="29718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7pPr>
              <a:lvl8pPr marL="34290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8pPr>
              <a:lvl9pPr marL="38862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9pPr>
            </a:lstStyle>
            <a:p>
              <a:pPr algn="ctr" eaLnBrk="1" hangingPunct="1">
                <a:buFontTx/>
                <a:buNone/>
              </a:pPr>
              <a:r>
                <a:rPr lang="en-US" sz="1800" b="1">
                  <a:solidFill>
                    <a:schemeClr val="tx1"/>
                  </a:solidFill>
                </a:rPr>
                <a:t>Schedule</a:t>
              </a:r>
            </a:p>
          </p:txBody>
        </p:sp>
        <p:sp>
          <p:nvSpPr>
            <p:cNvPr id="13322" name="Text Box 14"/>
            <p:cNvSpPr txBox="1">
              <a:spLocks noChangeArrowheads="1"/>
            </p:cNvSpPr>
            <p:nvPr/>
          </p:nvSpPr>
          <p:spPr bwMode="auto">
            <a:xfrm>
              <a:off x="1261" y="3193"/>
              <a:ext cx="972" cy="2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lIns="102678" tIns="51339" rIns="102678" bIns="51339"/>
            <a:lstStyle>
              <a:lvl1pPr defTabSz="1027113" eaLnBrk="0" hangingPunct="0">
                <a:defRPr sz="1100">
                  <a:solidFill>
                    <a:schemeClr val="accent2"/>
                  </a:solidFill>
                  <a:latin typeface="Arial" charset="0"/>
                  <a:ea typeface="ＭＳ Ｐゴシック" charset="0"/>
                </a:defRPr>
              </a:lvl1pPr>
              <a:lvl2pPr marL="742950" indent="-285750" defTabSz="1027113" eaLnBrk="0" hangingPunct="0">
                <a:defRPr sz="1100">
                  <a:solidFill>
                    <a:schemeClr val="accent2"/>
                  </a:solidFill>
                  <a:latin typeface="Arial" charset="0"/>
                  <a:ea typeface="ＭＳ Ｐゴシック" charset="0"/>
                </a:defRPr>
              </a:lvl2pPr>
              <a:lvl3pPr marL="1143000" indent="-228600" defTabSz="1027113" eaLnBrk="0" hangingPunct="0">
                <a:defRPr sz="1100">
                  <a:solidFill>
                    <a:schemeClr val="accent2"/>
                  </a:solidFill>
                  <a:latin typeface="Arial" charset="0"/>
                  <a:ea typeface="ＭＳ Ｐゴシック" charset="0"/>
                </a:defRPr>
              </a:lvl3pPr>
              <a:lvl4pPr marL="1600200" indent="-228600" defTabSz="1027113" eaLnBrk="0" hangingPunct="0">
                <a:defRPr sz="1100">
                  <a:solidFill>
                    <a:schemeClr val="accent2"/>
                  </a:solidFill>
                  <a:latin typeface="Arial" charset="0"/>
                  <a:ea typeface="ＭＳ Ｐゴシック" charset="0"/>
                </a:defRPr>
              </a:lvl4pPr>
              <a:lvl5pPr marL="2057400" indent="-228600" defTabSz="1027113" eaLnBrk="0" hangingPunct="0">
                <a:defRPr sz="1100">
                  <a:solidFill>
                    <a:schemeClr val="accent2"/>
                  </a:solidFill>
                  <a:latin typeface="Arial" charset="0"/>
                  <a:ea typeface="ＭＳ Ｐゴシック" charset="0"/>
                </a:defRPr>
              </a:lvl5pPr>
              <a:lvl6pPr marL="25146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6pPr>
              <a:lvl7pPr marL="29718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7pPr>
              <a:lvl8pPr marL="34290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8pPr>
              <a:lvl9pPr marL="38862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9pPr>
            </a:lstStyle>
            <a:p>
              <a:pPr algn="ctr" eaLnBrk="1" hangingPunct="1">
                <a:buFontTx/>
                <a:buNone/>
              </a:pPr>
              <a:r>
                <a:rPr lang="en-US" sz="1800" b="1">
                  <a:solidFill>
                    <a:schemeClr val="tx1"/>
                  </a:solidFill>
                </a:rPr>
                <a:t>Quality</a:t>
              </a:r>
            </a:p>
          </p:txBody>
        </p:sp>
        <p:sp>
          <p:nvSpPr>
            <p:cNvPr id="13323" name="Text Box 15"/>
            <p:cNvSpPr txBox="1">
              <a:spLocks noChangeArrowheads="1"/>
            </p:cNvSpPr>
            <p:nvPr/>
          </p:nvSpPr>
          <p:spPr bwMode="auto">
            <a:xfrm>
              <a:off x="3380" y="2082"/>
              <a:ext cx="756" cy="2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lIns="102678" tIns="51339" rIns="102678" bIns="51339"/>
            <a:lstStyle>
              <a:lvl1pPr defTabSz="1027113" eaLnBrk="0" hangingPunct="0">
                <a:defRPr sz="1100">
                  <a:solidFill>
                    <a:schemeClr val="accent2"/>
                  </a:solidFill>
                  <a:latin typeface="Arial" charset="0"/>
                  <a:ea typeface="ＭＳ Ｐゴシック" charset="0"/>
                </a:defRPr>
              </a:lvl1pPr>
              <a:lvl2pPr marL="742950" indent="-285750" defTabSz="1027113" eaLnBrk="0" hangingPunct="0">
                <a:defRPr sz="1100">
                  <a:solidFill>
                    <a:schemeClr val="accent2"/>
                  </a:solidFill>
                  <a:latin typeface="Arial" charset="0"/>
                  <a:ea typeface="ＭＳ Ｐゴシック" charset="0"/>
                </a:defRPr>
              </a:lvl2pPr>
              <a:lvl3pPr marL="1143000" indent="-228600" defTabSz="1027113" eaLnBrk="0" hangingPunct="0">
                <a:defRPr sz="1100">
                  <a:solidFill>
                    <a:schemeClr val="accent2"/>
                  </a:solidFill>
                  <a:latin typeface="Arial" charset="0"/>
                  <a:ea typeface="ＭＳ Ｐゴシック" charset="0"/>
                </a:defRPr>
              </a:lvl3pPr>
              <a:lvl4pPr marL="1600200" indent="-228600" defTabSz="1027113" eaLnBrk="0" hangingPunct="0">
                <a:defRPr sz="1100">
                  <a:solidFill>
                    <a:schemeClr val="accent2"/>
                  </a:solidFill>
                  <a:latin typeface="Arial" charset="0"/>
                  <a:ea typeface="ＭＳ Ｐゴシック" charset="0"/>
                </a:defRPr>
              </a:lvl4pPr>
              <a:lvl5pPr marL="2057400" indent="-228600" defTabSz="1027113" eaLnBrk="0" hangingPunct="0">
                <a:defRPr sz="1100">
                  <a:solidFill>
                    <a:schemeClr val="accent2"/>
                  </a:solidFill>
                  <a:latin typeface="Arial" charset="0"/>
                  <a:ea typeface="ＭＳ Ｐゴシック" charset="0"/>
                </a:defRPr>
              </a:lvl5pPr>
              <a:lvl6pPr marL="25146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6pPr>
              <a:lvl7pPr marL="29718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7pPr>
              <a:lvl8pPr marL="34290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8pPr>
              <a:lvl9pPr marL="3886200" indent="-228600" defTabSz="1027113" eaLnBrk="0" fontAlgn="base" hangingPunct="0">
                <a:spcBef>
                  <a:spcPct val="0"/>
                </a:spcBef>
                <a:spcAft>
                  <a:spcPct val="0"/>
                </a:spcAft>
                <a:buChar char="•"/>
                <a:defRPr sz="1100">
                  <a:solidFill>
                    <a:schemeClr val="accent2"/>
                  </a:solidFill>
                  <a:latin typeface="Arial" charset="0"/>
                  <a:ea typeface="ＭＳ Ｐゴシック" charset="0"/>
                </a:defRPr>
              </a:lvl9pPr>
            </a:lstStyle>
            <a:p>
              <a:pPr algn="ctr" eaLnBrk="1" hangingPunct="1">
                <a:buFontTx/>
                <a:buNone/>
              </a:pPr>
              <a:r>
                <a:rPr lang="en-US" sz="1800" b="1">
                  <a:solidFill>
                    <a:schemeClr val="tx1"/>
                  </a:solidFill>
                </a:rPr>
                <a:t>Effort</a:t>
              </a:r>
            </a:p>
          </p:txBody>
        </p:sp>
        <p:pic>
          <p:nvPicPr>
            <p:cNvPr id="13324" name="Picture 1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99" y="1236"/>
              <a:ext cx="1296" cy="8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pic>
        <p:sp>
          <p:nvSpPr>
            <p:cNvPr id="13325" name="Line 17"/>
            <p:cNvSpPr>
              <a:spLocks noChangeShapeType="1"/>
            </p:cNvSpPr>
            <p:nvPr/>
          </p:nvSpPr>
          <p:spPr bwMode="auto">
            <a:xfrm>
              <a:off x="991" y="2322"/>
              <a:ext cx="3509" cy="0"/>
            </a:xfrm>
            <a:prstGeom prst="line">
              <a:avLst/>
            </a:prstGeom>
            <a:noFill/>
            <a:ln w="28575">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a:lstStyle/>
            <a:p>
              <a:endParaRPr lang="en-US"/>
            </a:p>
          </p:txBody>
        </p:sp>
        <p:sp>
          <p:nvSpPr>
            <p:cNvPr id="13326" name="Line 18"/>
            <p:cNvSpPr>
              <a:spLocks noChangeShapeType="1"/>
            </p:cNvSpPr>
            <p:nvPr/>
          </p:nvSpPr>
          <p:spPr bwMode="auto">
            <a:xfrm>
              <a:off x="2773" y="1192"/>
              <a:ext cx="0" cy="2314"/>
            </a:xfrm>
            <a:prstGeom prst="line">
              <a:avLst/>
            </a:prstGeom>
            <a:noFill/>
            <a:ln w="28575">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a:lstStyle/>
            <a:p>
              <a:endParaRPr lang="en-US"/>
            </a:p>
          </p:txBody>
        </p:sp>
      </p:grpSp>
    </p:spTree>
    <p:extLst>
      <p:ext uri="{BB962C8B-B14F-4D97-AF65-F5344CB8AC3E}">
        <p14:creationId xmlns:p14="http://schemas.microsoft.com/office/powerpoint/2010/main" val="2785053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97</TotalTime>
  <Words>2204</Words>
  <Application>Microsoft Office PowerPoint</Application>
  <PresentationFormat>On-screen Show (4:3)</PresentationFormat>
  <Paragraphs>414</Paragraphs>
  <Slides>28</Slides>
  <Notes>27</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6" baseType="lpstr">
      <vt:lpstr>MS PGothic</vt:lpstr>
      <vt:lpstr>Arial</vt:lpstr>
      <vt:lpstr>Bodoni Bd BT</vt:lpstr>
      <vt:lpstr>Calibri</vt:lpstr>
      <vt:lpstr>Times</vt:lpstr>
      <vt:lpstr>Times New Roman</vt:lpstr>
      <vt:lpstr>PSP Template</vt:lpstr>
      <vt:lpstr>Document</vt:lpstr>
      <vt:lpstr>PSP Fundamentals What’s Next? TSP Overview</vt:lpstr>
      <vt:lpstr>PowerPoint Presentation</vt:lpstr>
      <vt:lpstr>Lecture Topics</vt:lpstr>
      <vt:lpstr>Why Teams are Not Successful</vt:lpstr>
      <vt:lpstr>Team Software Process</vt:lpstr>
      <vt:lpstr>TSP Principles</vt:lpstr>
      <vt:lpstr>The TSP -1</vt:lpstr>
      <vt:lpstr>The TSP Strategy</vt:lpstr>
      <vt:lpstr>TSP Measures</vt:lpstr>
      <vt:lpstr>Team Data</vt:lpstr>
      <vt:lpstr>The TSP Launch Process</vt:lpstr>
      <vt:lpstr>TSP Process Structure</vt:lpstr>
      <vt:lpstr>Cast of Characters</vt:lpstr>
      <vt:lpstr>How TSP Teams Plan</vt:lpstr>
      <vt:lpstr>Planning Detail</vt:lpstr>
      <vt:lpstr>Types of Plan</vt:lpstr>
      <vt:lpstr>Project Tracking</vt:lpstr>
      <vt:lpstr>How TSP Teams Manage Quality</vt:lpstr>
      <vt:lpstr>TSP Quality Plan</vt:lpstr>
      <vt:lpstr>Team Working</vt:lpstr>
      <vt:lpstr>The Weekly Team Meeting</vt:lpstr>
      <vt:lpstr>Adoption</vt:lpstr>
      <vt:lpstr>TSP Results</vt:lpstr>
      <vt:lpstr>Engineers like to use the TSP</vt:lpstr>
      <vt:lpstr>PSP Advanced</vt:lpstr>
      <vt:lpstr>Evaluation</vt:lpstr>
      <vt:lpstr>Course Conclusion</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23</cp:revision>
  <cp:lastPrinted>2015-11-05T19:18:24Z</cp:lastPrinted>
  <dcterms:created xsi:type="dcterms:W3CDTF">2016-03-14T18:33:10Z</dcterms:created>
  <dcterms:modified xsi:type="dcterms:W3CDTF">2018-09-06T00:14:54Z</dcterms:modified>
</cp:coreProperties>
</file>